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64" r:id="rId4"/>
    <p:sldId id="259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 snapToGrid="0">
      <p:cViewPr varScale="1">
        <p:scale>
          <a:sx n="110" d="100"/>
          <a:sy n="110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02951-12D5-6241-8C8D-24E85F4F49BC}" type="datetimeFigureOut">
              <a:rPr kumimoji="1" lang="zh-TW" altLang="en-US" smtClean="0"/>
              <a:t>2023/4/25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463D5-17EB-1E41-9D20-334FF0835440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67248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TW" altLang="en-US" dirty="0"/>
              <a:t>在授予日當天，雇主在稅的部分可以立刻獲得授予日當天股價的扣除額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5463D5-17EB-1E41-9D20-334FF0835440}" type="slidenum">
              <a:rPr kumimoji="1" lang="zh-TW" altLang="en-US" smtClean="0"/>
              <a:t>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31654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0E78670-545C-6C4A-907E-B4B6C3108666}" type="datetimeFigureOut">
              <a:rPr kumimoji="1" lang="zh-TW" altLang="en-US" smtClean="0"/>
              <a:t>2023/4/25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63C07FA-A7D2-9843-AF26-13A91F8AB6F3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60907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8670-545C-6C4A-907E-B4B6C3108666}" type="datetimeFigureOut">
              <a:rPr kumimoji="1" lang="zh-TW" altLang="en-US" smtClean="0"/>
              <a:t>2023/4/25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07FA-A7D2-9843-AF26-13A91F8AB6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08810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8670-545C-6C4A-907E-B4B6C3108666}" type="datetimeFigureOut">
              <a:rPr kumimoji="1" lang="zh-TW" altLang="en-US" smtClean="0"/>
              <a:t>2023/4/25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07FA-A7D2-9843-AF26-13A91F8AB6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57174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8670-545C-6C4A-907E-B4B6C3108666}" type="datetimeFigureOut">
              <a:rPr kumimoji="1" lang="zh-TW" altLang="en-US" smtClean="0"/>
              <a:t>2023/4/25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07FA-A7D2-9843-AF26-13A91F8AB6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1294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E78670-545C-6C4A-907E-B4B6C3108666}" type="datetimeFigureOut">
              <a:rPr kumimoji="1" lang="zh-TW" altLang="en-US" smtClean="0"/>
              <a:t>2023/4/25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3C07FA-A7D2-9843-AF26-13A91F8AB6F3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852288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8670-545C-6C4A-907E-B4B6C3108666}" type="datetimeFigureOut">
              <a:rPr kumimoji="1" lang="zh-TW" altLang="en-US" smtClean="0"/>
              <a:t>2023/4/25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07FA-A7D2-9843-AF26-13A91F8AB6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2004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8670-545C-6C4A-907E-B4B6C3108666}" type="datetimeFigureOut">
              <a:rPr kumimoji="1" lang="zh-TW" altLang="en-US" smtClean="0"/>
              <a:t>2023/4/25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07FA-A7D2-9843-AF26-13A91F8AB6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214169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8670-545C-6C4A-907E-B4B6C3108666}" type="datetimeFigureOut">
              <a:rPr kumimoji="1" lang="zh-TW" altLang="en-US" smtClean="0"/>
              <a:t>2023/4/25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07FA-A7D2-9843-AF26-13A91F8AB6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07183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8670-545C-6C4A-907E-B4B6C3108666}" type="datetimeFigureOut">
              <a:rPr kumimoji="1" lang="zh-TW" altLang="en-US" smtClean="0"/>
              <a:t>2023/4/25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C07FA-A7D2-9843-AF26-13A91F8AB6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2320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E78670-545C-6C4A-907E-B4B6C3108666}" type="datetimeFigureOut">
              <a:rPr kumimoji="1" lang="zh-TW" altLang="en-US" smtClean="0"/>
              <a:t>2023/4/25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3C07FA-A7D2-9843-AF26-13A91F8AB6F3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6275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E78670-545C-6C4A-907E-B4B6C3108666}" type="datetimeFigureOut">
              <a:rPr kumimoji="1" lang="zh-TW" altLang="en-US" smtClean="0"/>
              <a:t>2023/4/25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3C07FA-A7D2-9843-AF26-13A91F8AB6F3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1735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0E78670-545C-6C4A-907E-B4B6C3108666}" type="datetimeFigureOut">
              <a:rPr kumimoji="1" lang="zh-TW" altLang="en-US" smtClean="0"/>
              <a:t>2023/4/25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63C07FA-A7D2-9843-AF26-13A91F8AB6F3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725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0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14F2915-B299-F033-7787-FF592CE939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8458" y="2642540"/>
            <a:ext cx="9535084" cy="157291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kumimoji="1" lang="en" altLang="zh-TW" sz="3600" dirty="0">
                <a:latin typeface="Songti SC" panose="02010600040101010101" pitchFamily="2" charset="-122"/>
                <a:ea typeface="Songti SC" panose="02010600040101010101" pitchFamily="2" charset="-122"/>
              </a:rPr>
              <a:t>Section 83(b) Election for Restricted Stock: A Joint Tax Perspective</a:t>
            </a:r>
            <a:endParaRPr kumimoji="1" lang="zh-TW" altLang="en-US" sz="3600" dirty="0">
              <a:latin typeface="Songti SC" panose="02010600040101010101" pitchFamily="2" charset="-122"/>
              <a:ea typeface="Songti SC" panose="02010600040101010101" pitchFamily="2" charset="-122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99D318C-F9FB-D9F2-6EEF-702929A756B2}"/>
              </a:ext>
            </a:extLst>
          </p:cNvPr>
          <p:cNvSpPr txBox="1"/>
          <p:nvPr/>
        </p:nvSpPr>
        <p:spPr>
          <a:xfrm>
            <a:off x="395468" y="5764193"/>
            <a:ext cx="1879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>
                <a:latin typeface="Songti SC" panose="02010600040101010101" pitchFamily="2" charset="-122"/>
                <a:ea typeface="Songti SC" panose="02010600040101010101" pitchFamily="2" charset="-122"/>
              </a:rPr>
              <a:t>20230404 Meeting</a:t>
            </a:r>
          </a:p>
          <a:p>
            <a:r>
              <a:rPr kumimoji="1" lang="zh-TW" altLang="en-US" dirty="0">
                <a:latin typeface="Songti SC" panose="02010600040101010101" pitchFamily="2" charset="-122"/>
                <a:ea typeface="Songti SC" panose="02010600040101010101" pitchFamily="2" charset="-122"/>
              </a:rPr>
              <a:t>報告人： 游仲斐</a:t>
            </a:r>
          </a:p>
        </p:txBody>
      </p:sp>
    </p:spTree>
    <p:extLst>
      <p:ext uri="{BB962C8B-B14F-4D97-AF65-F5344CB8AC3E}">
        <p14:creationId xmlns:p14="http://schemas.microsoft.com/office/powerpoint/2010/main" val="1957016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B28F00-6BDD-89A8-8808-A41D07D8D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TW" altLang="en-US" dirty="0">
                <a:latin typeface="Songti SC" panose="02010600040101010101" pitchFamily="2" charset="-122"/>
                <a:ea typeface="Songti SC" panose="02010600040101010101" pitchFamily="2" charset="-122"/>
              </a:rPr>
              <a:t>比較 </a:t>
            </a:r>
            <a:r>
              <a:rPr lang="en-US" altLang="zh-TW" dirty="0">
                <a:effectLst/>
                <a:latin typeface="Songti SC" panose="02010600040101010101" pitchFamily="2" charset="-122"/>
                <a:ea typeface="Songti SC" panose="02010600040101010101" pitchFamily="2" charset="-122"/>
              </a:rPr>
              <a:t>§ 83(a) </a:t>
            </a:r>
            <a:r>
              <a:rPr lang="zh-TW" altLang="en-US" dirty="0">
                <a:effectLst/>
                <a:latin typeface="Songti SC" panose="02010600040101010101" pitchFamily="2" charset="-122"/>
                <a:ea typeface="Songti SC" panose="02010600040101010101" pitchFamily="2" charset="-122"/>
              </a:rPr>
              <a:t>與 </a:t>
            </a:r>
            <a:r>
              <a:rPr lang="en-US" altLang="zh-TW" dirty="0">
                <a:effectLst/>
                <a:latin typeface="Songti SC" panose="02010600040101010101" pitchFamily="2" charset="-122"/>
                <a:ea typeface="Songti SC" panose="02010600040101010101" pitchFamily="2" charset="-122"/>
              </a:rPr>
              <a:t>§ 83(b) </a:t>
            </a:r>
            <a:endParaRPr kumimoji="1" lang="zh-TW" altLang="en-US" dirty="0">
              <a:latin typeface="Songti SC" panose="02010600040101010101" pitchFamily="2" charset="-122"/>
              <a:ea typeface="Songti SC" panose="02010600040101010101" pitchFamily="2" charset="-122"/>
            </a:endParaRPr>
          </a:p>
        </p:txBody>
      </p:sp>
      <p:cxnSp>
        <p:nvCxnSpPr>
          <p:cNvPr id="41" name="直線箭頭接點 40">
            <a:extLst>
              <a:ext uri="{FF2B5EF4-FFF2-40B4-BE49-F238E27FC236}">
                <a16:creationId xmlns:a16="http://schemas.microsoft.com/office/drawing/2014/main" id="{CCFE2605-7875-2E89-2095-B6B10F6B9E63}"/>
              </a:ext>
            </a:extLst>
          </p:cNvPr>
          <p:cNvCxnSpPr>
            <a:cxnSpLocks/>
          </p:cNvCxnSpPr>
          <p:nvPr/>
        </p:nvCxnSpPr>
        <p:spPr>
          <a:xfrm flipV="1">
            <a:off x="2233952" y="2683438"/>
            <a:ext cx="0" cy="252104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箭頭接點 41">
            <a:extLst>
              <a:ext uri="{FF2B5EF4-FFF2-40B4-BE49-F238E27FC236}">
                <a16:creationId xmlns:a16="http://schemas.microsoft.com/office/drawing/2014/main" id="{2C0529B3-6AD3-E08D-010B-A8B13D39AAB5}"/>
              </a:ext>
            </a:extLst>
          </p:cNvPr>
          <p:cNvCxnSpPr>
            <a:cxnSpLocks/>
          </p:cNvCxnSpPr>
          <p:nvPr/>
        </p:nvCxnSpPr>
        <p:spPr>
          <a:xfrm>
            <a:off x="2218077" y="5204479"/>
            <a:ext cx="2927748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>
            <a:extLst>
              <a:ext uri="{FF2B5EF4-FFF2-40B4-BE49-F238E27FC236}">
                <a16:creationId xmlns:a16="http://schemas.microsoft.com/office/drawing/2014/main" id="{292821FB-F7E4-FA8D-927D-9A421C09895D}"/>
              </a:ext>
            </a:extLst>
          </p:cNvPr>
          <p:cNvCxnSpPr>
            <a:cxnSpLocks/>
          </p:cNvCxnSpPr>
          <p:nvPr/>
        </p:nvCxnSpPr>
        <p:spPr>
          <a:xfrm>
            <a:off x="2218077" y="4628297"/>
            <a:ext cx="1648080" cy="0"/>
          </a:xfrm>
          <a:prstGeom prst="line">
            <a:avLst/>
          </a:prstGeom>
          <a:ln w="222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手繪多邊形 43">
            <a:extLst>
              <a:ext uri="{FF2B5EF4-FFF2-40B4-BE49-F238E27FC236}">
                <a16:creationId xmlns:a16="http://schemas.microsoft.com/office/drawing/2014/main" id="{2E7BE86F-1EE1-A836-928D-AF90D5551C5F}"/>
              </a:ext>
            </a:extLst>
          </p:cNvPr>
          <p:cNvSpPr/>
          <p:nvPr/>
        </p:nvSpPr>
        <p:spPr>
          <a:xfrm>
            <a:off x="2218077" y="3199577"/>
            <a:ext cx="2589429" cy="1082644"/>
          </a:xfrm>
          <a:custGeom>
            <a:avLst/>
            <a:gdLst>
              <a:gd name="connsiteX0" fmla="*/ 0 w 2488623"/>
              <a:gd name="connsiteY0" fmla="*/ 1937905 h 1937905"/>
              <a:gd name="connsiteX1" fmla="*/ 483177 w 2488623"/>
              <a:gd name="connsiteY1" fmla="*/ 1106632 h 1937905"/>
              <a:gd name="connsiteX2" fmla="*/ 1054677 w 2488623"/>
              <a:gd name="connsiteY2" fmla="*/ 1158587 h 1937905"/>
              <a:gd name="connsiteX3" fmla="*/ 1766454 w 2488623"/>
              <a:gd name="connsiteY3" fmla="*/ 275359 h 1937905"/>
              <a:gd name="connsiteX4" fmla="*/ 2488623 w 2488623"/>
              <a:gd name="connsiteY4" fmla="*/ 0 h 1937905"/>
              <a:gd name="connsiteX5" fmla="*/ 2488623 w 2488623"/>
              <a:gd name="connsiteY5" fmla="*/ 0 h 193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88623" h="1937905">
                <a:moveTo>
                  <a:pt x="0" y="1937905"/>
                </a:moveTo>
                <a:cubicBezTo>
                  <a:pt x="153699" y="1587211"/>
                  <a:pt x="307398" y="1236518"/>
                  <a:pt x="483177" y="1106632"/>
                </a:cubicBezTo>
                <a:cubicBezTo>
                  <a:pt x="658956" y="976746"/>
                  <a:pt x="840798" y="1297132"/>
                  <a:pt x="1054677" y="1158587"/>
                </a:cubicBezTo>
                <a:cubicBezTo>
                  <a:pt x="1268556" y="1020042"/>
                  <a:pt x="1527463" y="468457"/>
                  <a:pt x="1766454" y="275359"/>
                </a:cubicBezTo>
                <a:cubicBezTo>
                  <a:pt x="2005445" y="82261"/>
                  <a:pt x="2488623" y="0"/>
                  <a:pt x="2488623" y="0"/>
                </a:cubicBezTo>
                <a:lnTo>
                  <a:pt x="2488623" y="0"/>
                </a:ln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DB76C8B4-E808-A725-F9BF-24AAF5CC2D1A}"/>
              </a:ext>
            </a:extLst>
          </p:cNvPr>
          <p:cNvCxnSpPr>
            <a:cxnSpLocks/>
          </p:cNvCxnSpPr>
          <p:nvPr/>
        </p:nvCxnSpPr>
        <p:spPr>
          <a:xfrm>
            <a:off x="2233952" y="4282222"/>
            <a:ext cx="1632205" cy="0"/>
          </a:xfrm>
          <a:prstGeom prst="line">
            <a:avLst/>
          </a:prstGeom>
          <a:ln w="222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CB00F7AA-CBC3-5468-6409-95802058396D}"/>
              </a:ext>
            </a:extLst>
          </p:cNvPr>
          <p:cNvCxnSpPr>
            <a:cxnSpLocks/>
          </p:cNvCxnSpPr>
          <p:nvPr/>
        </p:nvCxnSpPr>
        <p:spPr>
          <a:xfrm>
            <a:off x="2241765" y="3913533"/>
            <a:ext cx="1624392" cy="0"/>
          </a:xfrm>
          <a:prstGeom prst="line">
            <a:avLst/>
          </a:prstGeom>
          <a:ln w="222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>
            <a:extLst>
              <a:ext uri="{FF2B5EF4-FFF2-40B4-BE49-F238E27FC236}">
                <a16:creationId xmlns:a16="http://schemas.microsoft.com/office/drawing/2014/main" id="{26ADF61D-F909-5574-1048-862B2BAFBA1F}"/>
              </a:ext>
            </a:extLst>
          </p:cNvPr>
          <p:cNvCxnSpPr/>
          <p:nvPr/>
        </p:nvCxnSpPr>
        <p:spPr>
          <a:xfrm>
            <a:off x="2233952" y="3469422"/>
            <a:ext cx="1644381" cy="0"/>
          </a:xfrm>
          <a:prstGeom prst="line">
            <a:avLst/>
          </a:prstGeom>
          <a:ln w="222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35B48D5E-562A-E035-93AD-E6887C67609B}"/>
              </a:ext>
            </a:extLst>
          </p:cNvPr>
          <p:cNvSpPr txBox="1"/>
          <p:nvPr/>
        </p:nvSpPr>
        <p:spPr>
          <a:xfrm>
            <a:off x="1936434" y="228484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latin typeface="Songti SC" panose="02010600040101010101" pitchFamily="2" charset="-122"/>
                <a:ea typeface="Songti SC" panose="02010600040101010101" pitchFamily="2" charset="-122"/>
              </a:rPr>
              <a:t>股價</a:t>
            </a:r>
            <a:endParaRPr kumimoji="1" lang="zh-TW" altLang="en-US" dirty="0">
              <a:latin typeface="Songti SC" panose="02010600040101010101" pitchFamily="2" charset="-122"/>
              <a:ea typeface="Songti SC" panose="02010600040101010101" pitchFamily="2" charset="-122"/>
            </a:endParaRPr>
          </a:p>
        </p:txBody>
      </p: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75444746-DFB6-88F3-C3B3-7339C7D76938}"/>
              </a:ext>
            </a:extLst>
          </p:cNvPr>
          <p:cNvSpPr txBox="1"/>
          <p:nvPr/>
        </p:nvSpPr>
        <p:spPr>
          <a:xfrm>
            <a:off x="5161700" y="503520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latin typeface="Songti SC" panose="02010600040101010101" pitchFamily="2" charset="-122"/>
                <a:ea typeface="Songti SC" panose="02010600040101010101" pitchFamily="2" charset="-122"/>
              </a:rPr>
              <a:t>時間</a:t>
            </a:r>
            <a:endParaRPr kumimoji="1" lang="en-US" altLang="zh-TW" sz="1600" dirty="0">
              <a:latin typeface="Songti SC" panose="02010600040101010101" pitchFamily="2" charset="-122"/>
              <a:ea typeface="Songti SC" panose="02010600040101010101" pitchFamily="2" charset="-122"/>
            </a:endParaRPr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C19F2E25-EBEB-A25B-D6F9-AF4E5162330A}"/>
              </a:ext>
            </a:extLst>
          </p:cNvPr>
          <p:cNvSpPr txBox="1"/>
          <p:nvPr/>
        </p:nvSpPr>
        <p:spPr>
          <a:xfrm>
            <a:off x="1503601" y="4497492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100" dirty="0">
                <a:latin typeface="Songti SC" panose="02010600040101010101" pitchFamily="2" charset="-122"/>
                <a:ea typeface="Songti SC" panose="02010600040101010101" pitchFamily="2" charset="-122"/>
              </a:rPr>
              <a:t>授予價</a:t>
            </a:r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28F25A2D-9481-D2BA-B637-6C626240828C}"/>
              </a:ext>
            </a:extLst>
          </p:cNvPr>
          <p:cNvSpPr txBox="1"/>
          <p:nvPr/>
        </p:nvSpPr>
        <p:spPr>
          <a:xfrm>
            <a:off x="1221473" y="4151417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100" dirty="0">
                <a:latin typeface="Songti SC" panose="02010600040101010101" pitchFamily="2" charset="-122"/>
                <a:ea typeface="Songti SC" panose="02010600040101010101" pitchFamily="2" charset="-122"/>
              </a:rPr>
              <a:t>授予日股價</a:t>
            </a:r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186C755A-BBA2-A6B4-ACE1-D91BB86CE54A}"/>
              </a:ext>
            </a:extLst>
          </p:cNvPr>
          <p:cNvSpPr txBox="1"/>
          <p:nvPr/>
        </p:nvSpPr>
        <p:spPr>
          <a:xfrm>
            <a:off x="798280" y="3786289"/>
            <a:ext cx="13131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100" dirty="0">
                <a:latin typeface="Songti SC" panose="02010600040101010101" pitchFamily="2" charset="-122"/>
                <a:ea typeface="Songti SC" panose="02010600040101010101" pitchFamily="2" charset="-122"/>
              </a:rPr>
              <a:t>閉鎖期到期日股價</a:t>
            </a:r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450F4EB3-9CBF-66CC-7402-9F7A69CF19AB}"/>
              </a:ext>
            </a:extLst>
          </p:cNvPr>
          <p:cNvSpPr txBox="1"/>
          <p:nvPr/>
        </p:nvSpPr>
        <p:spPr>
          <a:xfrm>
            <a:off x="1221472" y="3338617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100" dirty="0">
                <a:latin typeface="Songti SC" panose="02010600040101010101" pitchFamily="2" charset="-122"/>
                <a:ea typeface="Songti SC" panose="02010600040101010101" pitchFamily="2" charset="-122"/>
              </a:rPr>
              <a:t>出售日股價</a:t>
            </a:r>
          </a:p>
        </p:txBody>
      </p:sp>
      <p:cxnSp>
        <p:nvCxnSpPr>
          <p:cNvPr id="61" name="直線箭頭接點 60">
            <a:extLst>
              <a:ext uri="{FF2B5EF4-FFF2-40B4-BE49-F238E27FC236}">
                <a16:creationId xmlns:a16="http://schemas.microsoft.com/office/drawing/2014/main" id="{AF010706-8BE9-A690-3BC4-F191BFE444D0}"/>
              </a:ext>
            </a:extLst>
          </p:cNvPr>
          <p:cNvCxnSpPr>
            <a:cxnSpLocks/>
          </p:cNvCxnSpPr>
          <p:nvPr/>
        </p:nvCxnSpPr>
        <p:spPr>
          <a:xfrm flipH="1">
            <a:off x="3866157" y="3469422"/>
            <a:ext cx="12176" cy="444111"/>
          </a:xfrm>
          <a:prstGeom prst="straightConnector1">
            <a:avLst/>
          </a:prstGeom>
          <a:ln w="15875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文字方塊 63">
            <a:extLst>
              <a:ext uri="{FF2B5EF4-FFF2-40B4-BE49-F238E27FC236}">
                <a16:creationId xmlns:a16="http://schemas.microsoft.com/office/drawing/2014/main" id="{FF5696F9-A056-A42A-F4AE-806F1E8C87CB}"/>
              </a:ext>
            </a:extLst>
          </p:cNvPr>
          <p:cNvSpPr txBox="1"/>
          <p:nvPr/>
        </p:nvSpPr>
        <p:spPr>
          <a:xfrm>
            <a:off x="3901647" y="3557284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100" dirty="0">
                <a:solidFill>
                  <a:srgbClr val="C00000"/>
                </a:solidFill>
                <a:latin typeface="Songti SC" panose="02010600040101010101" pitchFamily="2" charset="-122"/>
                <a:ea typeface="Songti SC" panose="02010600040101010101" pitchFamily="2" charset="-122"/>
              </a:rPr>
              <a:t>資本利得稅</a:t>
            </a:r>
          </a:p>
        </p:txBody>
      </p: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007BE764-651C-CF6E-C981-C14C6B34D3B6}"/>
              </a:ext>
            </a:extLst>
          </p:cNvPr>
          <p:cNvSpPr txBox="1"/>
          <p:nvPr/>
        </p:nvSpPr>
        <p:spPr>
          <a:xfrm>
            <a:off x="3210507" y="5579335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accent1">
                    <a:lumMod val="50000"/>
                  </a:schemeClr>
                </a:solidFill>
                <a:effectLst/>
                <a:latin typeface="Songti SC" panose="02010600040101010101" pitchFamily="2" charset="-122"/>
                <a:ea typeface="Songti SC" panose="02010600040101010101" pitchFamily="2" charset="-122"/>
              </a:rPr>
              <a:t>§ 83(a)</a:t>
            </a:r>
            <a:endParaRPr kumimoji="1" lang="zh-TW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3" name="直線箭頭接點 2">
            <a:extLst>
              <a:ext uri="{FF2B5EF4-FFF2-40B4-BE49-F238E27FC236}">
                <a16:creationId xmlns:a16="http://schemas.microsoft.com/office/drawing/2014/main" id="{375D734D-D73D-3D10-9E62-819457C297F4}"/>
              </a:ext>
            </a:extLst>
          </p:cNvPr>
          <p:cNvCxnSpPr>
            <a:cxnSpLocks/>
          </p:cNvCxnSpPr>
          <p:nvPr/>
        </p:nvCxnSpPr>
        <p:spPr>
          <a:xfrm>
            <a:off x="3866157" y="3913533"/>
            <a:ext cx="0" cy="714764"/>
          </a:xfrm>
          <a:prstGeom prst="straightConnector1">
            <a:avLst/>
          </a:prstGeom>
          <a:ln w="15875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227852C5-D968-1BC7-7E8E-31DB4C310C2E}"/>
              </a:ext>
            </a:extLst>
          </p:cNvPr>
          <p:cNvSpPr txBox="1"/>
          <p:nvPr/>
        </p:nvSpPr>
        <p:spPr>
          <a:xfrm>
            <a:off x="3896954" y="4151470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100" dirty="0">
                <a:solidFill>
                  <a:srgbClr val="C00000"/>
                </a:solidFill>
                <a:latin typeface="Songti SC" panose="02010600040101010101" pitchFamily="2" charset="-122"/>
                <a:ea typeface="Songti SC" panose="02010600040101010101" pitchFamily="2" charset="-122"/>
              </a:rPr>
              <a:t>所得稅</a:t>
            </a: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FB46E45B-BE9C-557C-553E-4D71F200D322}"/>
              </a:ext>
            </a:extLst>
          </p:cNvPr>
          <p:cNvGrpSpPr/>
          <p:nvPr/>
        </p:nvGrpSpPr>
        <p:grpSpPr>
          <a:xfrm>
            <a:off x="6096000" y="2284842"/>
            <a:ext cx="4958455" cy="3662175"/>
            <a:chOff x="6096000" y="2284842"/>
            <a:chExt cx="4958455" cy="3662175"/>
          </a:xfrm>
        </p:grpSpPr>
        <p:cxnSp>
          <p:nvCxnSpPr>
            <p:cNvPr id="8" name="直線箭頭接點 7">
              <a:extLst>
                <a:ext uri="{FF2B5EF4-FFF2-40B4-BE49-F238E27FC236}">
                  <a16:creationId xmlns:a16="http://schemas.microsoft.com/office/drawing/2014/main" id="{9D288E8F-B8FB-4FB5-38D5-8FA5B4F8823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31672" y="2683438"/>
              <a:ext cx="0" cy="2521041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箭頭接點 10">
              <a:extLst>
                <a:ext uri="{FF2B5EF4-FFF2-40B4-BE49-F238E27FC236}">
                  <a16:creationId xmlns:a16="http://schemas.microsoft.com/office/drawing/2014/main" id="{58B00AF8-FD0B-B34D-BA32-D158467DF8FF}"/>
                </a:ext>
              </a:extLst>
            </p:cNvPr>
            <p:cNvCxnSpPr>
              <a:cxnSpLocks/>
            </p:cNvCxnSpPr>
            <p:nvPr/>
          </p:nvCxnSpPr>
          <p:spPr>
            <a:xfrm>
              <a:off x="7515797" y="5204479"/>
              <a:ext cx="292774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>
              <a:extLst>
                <a:ext uri="{FF2B5EF4-FFF2-40B4-BE49-F238E27FC236}">
                  <a16:creationId xmlns:a16="http://schemas.microsoft.com/office/drawing/2014/main" id="{7EC35F58-0D3B-08CE-14E0-0627303C0B5F}"/>
                </a:ext>
              </a:extLst>
            </p:cNvPr>
            <p:cNvCxnSpPr>
              <a:cxnSpLocks/>
            </p:cNvCxnSpPr>
            <p:nvPr/>
          </p:nvCxnSpPr>
          <p:spPr>
            <a:xfrm>
              <a:off x="7515797" y="4628297"/>
              <a:ext cx="1690266" cy="0"/>
            </a:xfrm>
            <a:prstGeom prst="line">
              <a:avLst/>
            </a:prstGeom>
            <a:ln w="22225">
              <a:solidFill>
                <a:schemeClr val="bg2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>
              <a:extLst>
                <a:ext uri="{FF2B5EF4-FFF2-40B4-BE49-F238E27FC236}">
                  <a16:creationId xmlns:a16="http://schemas.microsoft.com/office/drawing/2014/main" id="{7BB21A65-78E5-8230-FC83-9FFFB7814CBE}"/>
                </a:ext>
              </a:extLst>
            </p:cNvPr>
            <p:cNvCxnSpPr>
              <a:cxnSpLocks/>
            </p:cNvCxnSpPr>
            <p:nvPr/>
          </p:nvCxnSpPr>
          <p:spPr>
            <a:xfrm>
              <a:off x="7531672" y="4282222"/>
              <a:ext cx="1644381" cy="0"/>
            </a:xfrm>
            <a:prstGeom prst="line">
              <a:avLst/>
            </a:prstGeom>
            <a:ln w="22225">
              <a:solidFill>
                <a:schemeClr val="bg2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0A7F56E4-B46F-2836-14B6-5A1691DE4CB5}"/>
                </a:ext>
              </a:extLst>
            </p:cNvPr>
            <p:cNvCxnSpPr>
              <a:cxnSpLocks/>
            </p:cNvCxnSpPr>
            <p:nvPr/>
          </p:nvCxnSpPr>
          <p:spPr>
            <a:xfrm>
              <a:off x="7539485" y="3913533"/>
              <a:ext cx="1636568" cy="3561"/>
            </a:xfrm>
            <a:prstGeom prst="line">
              <a:avLst/>
            </a:prstGeom>
            <a:ln w="22225">
              <a:solidFill>
                <a:schemeClr val="bg2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>
              <a:extLst>
                <a:ext uri="{FF2B5EF4-FFF2-40B4-BE49-F238E27FC236}">
                  <a16:creationId xmlns:a16="http://schemas.microsoft.com/office/drawing/2014/main" id="{CC74C340-4FEE-54AA-106A-2CE1908C734F}"/>
                </a:ext>
              </a:extLst>
            </p:cNvPr>
            <p:cNvCxnSpPr/>
            <p:nvPr/>
          </p:nvCxnSpPr>
          <p:spPr>
            <a:xfrm>
              <a:off x="7531672" y="3469422"/>
              <a:ext cx="1644381" cy="0"/>
            </a:xfrm>
            <a:prstGeom prst="line">
              <a:avLst/>
            </a:prstGeom>
            <a:ln w="22225">
              <a:solidFill>
                <a:schemeClr val="bg2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D8F7A651-A3D2-F2BC-19BC-5418C89829D6}"/>
                </a:ext>
              </a:extLst>
            </p:cNvPr>
            <p:cNvSpPr txBox="1"/>
            <p:nvPr/>
          </p:nvSpPr>
          <p:spPr>
            <a:xfrm>
              <a:off x="7234154" y="2284842"/>
              <a:ext cx="5950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TW" altLang="en-US" sz="1600" dirty="0">
                  <a:latin typeface="Songti SC" panose="02010600040101010101" pitchFamily="2" charset="-122"/>
                  <a:ea typeface="Songti SC" panose="02010600040101010101" pitchFamily="2" charset="-122"/>
                </a:rPr>
                <a:t>股價</a:t>
              </a:r>
              <a:endParaRPr kumimoji="1" lang="zh-TW" altLang="en-US" dirty="0">
                <a:latin typeface="Songti SC" panose="02010600040101010101" pitchFamily="2" charset="-122"/>
                <a:ea typeface="Songti SC" panose="02010600040101010101" pitchFamily="2" charset="-122"/>
              </a:endParaRPr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7C36DB8E-4B90-B6CC-9844-0139D395ED95}"/>
                </a:ext>
              </a:extLst>
            </p:cNvPr>
            <p:cNvSpPr txBox="1"/>
            <p:nvPr/>
          </p:nvSpPr>
          <p:spPr>
            <a:xfrm>
              <a:off x="10459420" y="5035202"/>
              <a:ext cx="5950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TW" altLang="en-US" sz="1600" dirty="0">
                  <a:latin typeface="Songti SC" panose="02010600040101010101" pitchFamily="2" charset="-122"/>
                  <a:ea typeface="Songti SC" panose="02010600040101010101" pitchFamily="2" charset="-122"/>
                </a:rPr>
                <a:t>時間</a:t>
              </a:r>
              <a:endParaRPr kumimoji="1" lang="en-US" altLang="zh-TW" sz="1600" dirty="0">
                <a:latin typeface="Songti SC" panose="02010600040101010101" pitchFamily="2" charset="-122"/>
                <a:ea typeface="Songti SC" panose="02010600040101010101" pitchFamily="2" charset="-122"/>
              </a:endParaRPr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2DD58E23-E67A-9AA5-0AB3-47974A436807}"/>
                </a:ext>
              </a:extLst>
            </p:cNvPr>
            <p:cNvSpPr txBox="1"/>
            <p:nvPr/>
          </p:nvSpPr>
          <p:spPr>
            <a:xfrm>
              <a:off x="6801321" y="4497492"/>
              <a:ext cx="6078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TW" altLang="en-US" sz="1100" dirty="0">
                  <a:latin typeface="Songti SC" panose="02010600040101010101" pitchFamily="2" charset="-122"/>
                  <a:ea typeface="Songti SC" panose="02010600040101010101" pitchFamily="2" charset="-122"/>
                </a:rPr>
                <a:t>授予價</a:t>
              </a:r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3046208E-2CFA-FEF5-41FB-7F37E6F29B2B}"/>
                </a:ext>
              </a:extLst>
            </p:cNvPr>
            <p:cNvSpPr txBox="1"/>
            <p:nvPr/>
          </p:nvSpPr>
          <p:spPr>
            <a:xfrm>
              <a:off x="6519193" y="4151417"/>
              <a:ext cx="8899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TW" altLang="en-US" sz="1100" dirty="0">
                  <a:latin typeface="Songti SC" panose="02010600040101010101" pitchFamily="2" charset="-122"/>
                  <a:ea typeface="Songti SC" panose="02010600040101010101" pitchFamily="2" charset="-122"/>
                </a:rPr>
                <a:t>授予日股價</a:t>
              </a:r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FC5A5B89-E022-719F-1523-529CEAF7334B}"/>
                </a:ext>
              </a:extLst>
            </p:cNvPr>
            <p:cNvSpPr txBox="1"/>
            <p:nvPr/>
          </p:nvSpPr>
          <p:spPr>
            <a:xfrm>
              <a:off x="6096000" y="3786289"/>
              <a:ext cx="13131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TW" altLang="en-US" sz="1100" dirty="0">
                  <a:latin typeface="Songti SC" panose="02010600040101010101" pitchFamily="2" charset="-122"/>
                  <a:ea typeface="Songti SC" panose="02010600040101010101" pitchFamily="2" charset="-122"/>
                </a:rPr>
                <a:t>閉鎖期到期日股價</a:t>
              </a:r>
            </a:p>
          </p:txBody>
        </p:sp>
        <p:sp>
          <p:nvSpPr>
            <p:cNvPr id="32" name="文字方塊 31">
              <a:extLst>
                <a:ext uri="{FF2B5EF4-FFF2-40B4-BE49-F238E27FC236}">
                  <a16:creationId xmlns:a16="http://schemas.microsoft.com/office/drawing/2014/main" id="{56C53028-5040-F9B1-2A03-3C75CDC076B9}"/>
                </a:ext>
              </a:extLst>
            </p:cNvPr>
            <p:cNvSpPr txBox="1"/>
            <p:nvPr/>
          </p:nvSpPr>
          <p:spPr>
            <a:xfrm>
              <a:off x="6519192" y="3338617"/>
              <a:ext cx="8899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TW" altLang="en-US" sz="1100" dirty="0">
                  <a:latin typeface="Songti SC" panose="02010600040101010101" pitchFamily="2" charset="-122"/>
                  <a:ea typeface="Songti SC" panose="02010600040101010101" pitchFamily="2" charset="-122"/>
                </a:rPr>
                <a:t>出售日股價</a:t>
              </a:r>
            </a:p>
          </p:txBody>
        </p:sp>
        <p:cxnSp>
          <p:nvCxnSpPr>
            <p:cNvPr id="55" name="直線箭頭接點 54">
              <a:extLst>
                <a:ext uri="{FF2B5EF4-FFF2-40B4-BE49-F238E27FC236}">
                  <a16:creationId xmlns:a16="http://schemas.microsoft.com/office/drawing/2014/main" id="{2B9D3A07-F57D-EF34-AFEB-DCC5060C436B}"/>
                </a:ext>
              </a:extLst>
            </p:cNvPr>
            <p:cNvCxnSpPr/>
            <p:nvPr/>
          </p:nvCxnSpPr>
          <p:spPr>
            <a:xfrm>
              <a:off x="9176053" y="4282222"/>
              <a:ext cx="0" cy="346075"/>
            </a:xfrm>
            <a:prstGeom prst="straightConnector1">
              <a:avLst/>
            </a:prstGeom>
            <a:ln w="15875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箭頭接點 55">
              <a:extLst>
                <a:ext uri="{FF2B5EF4-FFF2-40B4-BE49-F238E27FC236}">
                  <a16:creationId xmlns:a16="http://schemas.microsoft.com/office/drawing/2014/main" id="{C54CBF55-7B7E-889F-C3FD-2960CD55B4B6}"/>
                </a:ext>
              </a:extLst>
            </p:cNvPr>
            <p:cNvCxnSpPr>
              <a:cxnSpLocks/>
            </p:cNvCxnSpPr>
            <p:nvPr/>
          </p:nvCxnSpPr>
          <p:spPr>
            <a:xfrm>
              <a:off x="9176053" y="3471944"/>
              <a:ext cx="0" cy="798232"/>
            </a:xfrm>
            <a:prstGeom prst="straightConnector1">
              <a:avLst/>
            </a:prstGeom>
            <a:ln w="15875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文字方塊 58">
              <a:extLst>
                <a:ext uri="{FF2B5EF4-FFF2-40B4-BE49-F238E27FC236}">
                  <a16:creationId xmlns:a16="http://schemas.microsoft.com/office/drawing/2014/main" id="{A968AF8C-1326-4E15-DF5D-1253EBC3D41F}"/>
                </a:ext>
              </a:extLst>
            </p:cNvPr>
            <p:cNvSpPr txBox="1"/>
            <p:nvPr/>
          </p:nvSpPr>
          <p:spPr>
            <a:xfrm>
              <a:off x="9177566" y="4317338"/>
              <a:ext cx="6078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TW" altLang="en-US" sz="1100" dirty="0">
                  <a:solidFill>
                    <a:srgbClr val="C00000"/>
                  </a:solidFill>
                  <a:latin typeface="Songti SC" panose="02010600040101010101" pitchFamily="2" charset="-122"/>
                  <a:ea typeface="Songti SC" panose="02010600040101010101" pitchFamily="2" charset="-122"/>
                </a:rPr>
                <a:t>所得稅</a:t>
              </a:r>
            </a:p>
          </p:txBody>
        </p:sp>
        <p:sp>
          <p:nvSpPr>
            <p:cNvPr id="60" name="文字方塊 59">
              <a:extLst>
                <a:ext uri="{FF2B5EF4-FFF2-40B4-BE49-F238E27FC236}">
                  <a16:creationId xmlns:a16="http://schemas.microsoft.com/office/drawing/2014/main" id="{C7765C71-58F9-C8A2-7A40-9CE5CEB317D6}"/>
                </a:ext>
              </a:extLst>
            </p:cNvPr>
            <p:cNvSpPr txBox="1"/>
            <p:nvPr/>
          </p:nvSpPr>
          <p:spPr>
            <a:xfrm>
              <a:off x="9145256" y="3770682"/>
              <a:ext cx="8899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TW" altLang="en-US" sz="1100" dirty="0">
                  <a:solidFill>
                    <a:srgbClr val="C00000"/>
                  </a:solidFill>
                  <a:latin typeface="Songti SC" panose="02010600040101010101" pitchFamily="2" charset="-122"/>
                  <a:ea typeface="Songti SC" panose="02010600040101010101" pitchFamily="2" charset="-122"/>
                </a:rPr>
                <a:t>資本利得稅</a:t>
              </a:r>
            </a:p>
          </p:txBody>
        </p:sp>
        <p:sp>
          <p:nvSpPr>
            <p:cNvPr id="68" name="文字方塊 67">
              <a:extLst>
                <a:ext uri="{FF2B5EF4-FFF2-40B4-BE49-F238E27FC236}">
                  <a16:creationId xmlns:a16="http://schemas.microsoft.com/office/drawing/2014/main" id="{CCFC8EBE-BC92-BC97-6E5D-E4A1A8F483FD}"/>
                </a:ext>
              </a:extLst>
            </p:cNvPr>
            <p:cNvSpPr txBox="1"/>
            <p:nvPr/>
          </p:nvSpPr>
          <p:spPr>
            <a:xfrm>
              <a:off x="8499764" y="5577685"/>
              <a:ext cx="9460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>
                  <a:solidFill>
                    <a:schemeClr val="accent1">
                      <a:lumMod val="50000"/>
                    </a:schemeClr>
                  </a:solidFill>
                  <a:effectLst/>
                  <a:latin typeface="Songti SC" panose="02010600040101010101" pitchFamily="2" charset="-122"/>
                  <a:ea typeface="Songti SC" panose="02010600040101010101" pitchFamily="2" charset="-122"/>
                </a:rPr>
                <a:t>§ 83(b)</a:t>
              </a:r>
              <a:endParaRPr kumimoji="1" lang="zh-TW" alt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4" name="手繪多邊形 3">
              <a:extLst>
                <a:ext uri="{FF2B5EF4-FFF2-40B4-BE49-F238E27FC236}">
                  <a16:creationId xmlns:a16="http://schemas.microsoft.com/office/drawing/2014/main" id="{24E83DC1-FC5A-113D-87CB-D1462793229C}"/>
                </a:ext>
              </a:extLst>
            </p:cNvPr>
            <p:cNvSpPr/>
            <p:nvPr/>
          </p:nvSpPr>
          <p:spPr>
            <a:xfrm>
              <a:off x="7531921" y="3201761"/>
              <a:ext cx="2589429" cy="1082644"/>
            </a:xfrm>
            <a:custGeom>
              <a:avLst/>
              <a:gdLst>
                <a:gd name="connsiteX0" fmla="*/ 0 w 2488623"/>
                <a:gd name="connsiteY0" fmla="*/ 1937905 h 1937905"/>
                <a:gd name="connsiteX1" fmla="*/ 483177 w 2488623"/>
                <a:gd name="connsiteY1" fmla="*/ 1106632 h 1937905"/>
                <a:gd name="connsiteX2" fmla="*/ 1054677 w 2488623"/>
                <a:gd name="connsiteY2" fmla="*/ 1158587 h 1937905"/>
                <a:gd name="connsiteX3" fmla="*/ 1766454 w 2488623"/>
                <a:gd name="connsiteY3" fmla="*/ 275359 h 1937905"/>
                <a:gd name="connsiteX4" fmla="*/ 2488623 w 2488623"/>
                <a:gd name="connsiteY4" fmla="*/ 0 h 1937905"/>
                <a:gd name="connsiteX5" fmla="*/ 2488623 w 2488623"/>
                <a:gd name="connsiteY5" fmla="*/ 0 h 1937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88623" h="1937905">
                  <a:moveTo>
                    <a:pt x="0" y="1937905"/>
                  </a:moveTo>
                  <a:cubicBezTo>
                    <a:pt x="153699" y="1587211"/>
                    <a:pt x="307398" y="1236518"/>
                    <a:pt x="483177" y="1106632"/>
                  </a:cubicBezTo>
                  <a:cubicBezTo>
                    <a:pt x="658956" y="976746"/>
                    <a:pt x="840798" y="1297132"/>
                    <a:pt x="1054677" y="1158587"/>
                  </a:cubicBezTo>
                  <a:cubicBezTo>
                    <a:pt x="1268556" y="1020042"/>
                    <a:pt x="1527463" y="468457"/>
                    <a:pt x="1766454" y="275359"/>
                  </a:cubicBezTo>
                  <a:cubicBezTo>
                    <a:pt x="2005445" y="82261"/>
                    <a:pt x="2488623" y="0"/>
                    <a:pt x="2488623" y="0"/>
                  </a:cubicBezTo>
                  <a:lnTo>
                    <a:pt x="2488623" y="0"/>
                  </a:lnTo>
                </a:path>
              </a:pathLst>
            </a:cu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88830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B28F00-6BDD-89A8-8808-A41D07D8D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3011"/>
          </a:xfrm>
        </p:spPr>
        <p:txBody>
          <a:bodyPr>
            <a:normAutofit/>
          </a:bodyPr>
          <a:lstStyle/>
          <a:p>
            <a:r>
              <a:rPr kumimoji="1" lang="zh-TW" altLang="en-US" dirty="0">
                <a:latin typeface="Songti SC" panose="02010600040101010101" pitchFamily="2" charset="-122"/>
                <a:ea typeface="Songti SC" panose="02010600040101010101" pitchFamily="2" charset="-122"/>
              </a:rPr>
              <a:t>論文假設</a:t>
            </a:r>
          </a:p>
        </p:txBody>
      </p:sp>
      <p:cxnSp>
        <p:nvCxnSpPr>
          <p:cNvPr id="8" name="直線箭頭接點 7">
            <a:extLst>
              <a:ext uri="{FF2B5EF4-FFF2-40B4-BE49-F238E27FC236}">
                <a16:creationId xmlns:a16="http://schemas.microsoft.com/office/drawing/2014/main" id="{9D288E8F-B8FB-4FB5-38D5-8FA5B4F88235}"/>
              </a:ext>
            </a:extLst>
          </p:cNvPr>
          <p:cNvCxnSpPr>
            <a:cxnSpLocks/>
          </p:cNvCxnSpPr>
          <p:nvPr/>
        </p:nvCxnSpPr>
        <p:spPr>
          <a:xfrm flipV="1">
            <a:off x="7531672" y="2683438"/>
            <a:ext cx="0" cy="252104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箭頭接點 10">
            <a:extLst>
              <a:ext uri="{FF2B5EF4-FFF2-40B4-BE49-F238E27FC236}">
                <a16:creationId xmlns:a16="http://schemas.microsoft.com/office/drawing/2014/main" id="{58B00AF8-FD0B-B34D-BA32-D158467DF8FF}"/>
              </a:ext>
            </a:extLst>
          </p:cNvPr>
          <p:cNvCxnSpPr>
            <a:cxnSpLocks/>
          </p:cNvCxnSpPr>
          <p:nvPr/>
        </p:nvCxnSpPr>
        <p:spPr>
          <a:xfrm>
            <a:off x="7515797" y="5204479"/>
            <a:ext cx="2927748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7BB21A65-78E5-8230-FC83-9FFFB7814CBE}"/>
              </a:ext>
            </a:extLst>
          </p:cNvPr>
          <p:cNvCxnSpPr>
            <a:cxnSpLocks/>
          </p:cNvCxnSpPr>
          <p:nvPr/>
        </p:nvCxnSpPr>
        <p:spPr>
          <a:xfrm>
            <a:off x="7531672" y="4282222"/>
            <a:ext cx="1644381" cy="0"/>
          </a:xfrm>
          <a:prstGeom prst="line">
            <a:avLst/>
          </a:prstGeom>
          <a:ln w="222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0A7F56E4-B46F-2836-14B6-5A1691DE4CB5}"/>
              </a:ext>
            </a:extLst>
          </p:cNvPr>
          <p:cNvCxnSpPr>
            <a:cxnSpLocks/>
          </p:cNvCxnSpPr>
          <p:nvPr/>
        </p:nvCxnSpPr>
        <p:spPr>
          <a:xfrm>
            <a:off x="7539485" y="3913533"/>
            <a:ext cx="1636568" cy="3561"/>
          </a:xfrm>
          <a:prstGeom prst="line">
            <a:avLst/>
          </a:prstGeom>
          <a:ln w="222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D8F7A651-A3D2-F2BC-19BC-5418C89829D6}"/>
              </a:ext>
            </a:extLst>
          </p:cNvPr>
          <p:cNvSpPr txBox="1"/>
          <p:nvPr/>
        </p:nvSpPr>
        <p:spPr>
          <a:xfrm>
            <a:off x="7234154" y="228484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latin typeface="Songti SC" panose="02010600040101010101" pitchFamily="2" charset="-122"/>
                <a:ea typeface="Songti SC" panose="02010600040101010101" pitchFamily="2" charset="-122"/>
              </a:rPr>
              <a:t>股價</a:t>
            </a:r>
            <a:endParaRPr kumimoji="1" lang="zh-TW" altLang="en-US" dirty="0">
              <a:latin typeface="Songti SC" panose="02010600040101010101" pitchFamily="2" charset="-122"/>
              <a:ea typeface="Songti SC" panose="02010600040101010101" pitchFamily="2" charset="-122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7C36DB8E-4B90-B6CC-9844-0139D395ED95}"/>
              </a:ext>
            </a:extLst>
          </p:cNvPr>
          <p:cNvSpPr txBox="1"/>
          <p:nvPr/>
        </p:nvSpPr>
        <p:spPr>
          <a:xfrm>
            <a:off x="10459420" y="503520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latin typeface="Songti SC" panose="02010600040101010101" pitchFamily="2" charset="-122"/>
                <a:ea typeface="Songti SC" panose="02010600040101010101" pitchFamily="2" charset="-122"/>
              </a:rPr>
              <a:t>時間</a:t>
            </a:r>
            <a:endParaRPr kumimoji="1" lang="en-US" altLang="zh-TW" sz="1600" dirty="0">
              <a:latin typeface="Songti SC" panose="02010600040101010101" pitchFamily="2" charset="-122"/>
              <a:ea typeface="Songti SC" panose="02010600040101010101" pitchFamily="2" charset="-122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2DD58E23-E67A-9AA5-0AB3-47974A436807}"/>
              </a:ext>
            </a:extLst>
          </p:cNvPr>
          <p:cNvSpPr txBox="1"/>
          <p:nvPr/>
        </p:nvSpPr>
        <p:spPr>
          <a:xfrm>
            <a:off x="6807243" y="5073674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100" dirty="0">
                <a:latin typeface="Songti SC" panose="02010600040101010101" pitchFamily="2" charset="-122"/>
                <a:ea typeface="Songti SC" panose="02010600040101010101" pitchFamily="2" charset="-122"/>
              </a:rPr>
              <a:t>授予價</a:t>
            </a: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3046208E-2CFA-FEF5-41FB-7F37E6F29B2B}"/>
              </a:ext>
            </a:extLst>
          </p:cNvPr>
          <p:cNvSpPr txBox="1"/>
          <p:nvPr/>
        </p:nvSpPr>
        <p:spPr>
          <a:xfrm>
            <a:off x="6519193" y="4151417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100" dirty="0">
                <a:latin typeface="Songti SC" panose="02010600040101010101" pitchFamily="2" charset="-122"/>
                <a:ea typeface="Songti SC" panose="02010600040101010101" pitchFamily="2" charset="-122"/>
              </a:rPr>
              <a:t>授予日股價</a:t>
            </a:r>
          </a:p>
        </p:txBody>
      </p:sp>
      <p:cxnSp>
        <p:nvCxnSpPr>
          <p:cNvPr id="55" name="直線箭頭接點 54">
            <a:extLst>
              <a:ext uri="{FF2B5EF4-FFF2-40B4-BE49-F238E27FC236}">
                <a16:creationId xmlns:a16="http://schemas.microsoft.com/office/drawing/2014/main" id="{2B9D3A07-F57D-EF34-AFEB-DCC5060C436B}"/>
              </a:ext>
            </a:extLst>
          </p:cNvPr>
          <p:cNvCxnSpPr>
            <a:cxnSpLocks/>
          </p:cNvCxnSpPr>
          <p:nvPr/>
        </p:nvCxnSpPr>
        <p:spPr>
          <a:xfrm>
            <a:off x="9176053" y="4282222"/>
            <a:ext cx="0" cy="960729"/>
          </a:xfrm>
          <a:prstGeom prst="straightConnector1">
            <a:avLst/>
          </a:prstGeom>
          <a:ln w="15875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箭頭接點 55">
            <a:extLst>
              <a:ext uri="{FF2B5EF4-FFF2-40B4-BE49-F238E27FC236}">
                <a16:creationId xmlns:a16="http://schemas.microsoft.com/office/drawing/2014/main" id="{C54CBF55-7B7E-889F-C3FD-2960CD55B4B6}"/>
              </a:ext>
            </a:extLst>
          </p:cNvPr>
          <p:cNvCxnSpPr>
            <a:cxnSpLocks/>
          </p:cNvCxnSpPr>
          <p:nvPr/>
        </p:nvCxnSpPr>
        <p:spPr>
          <a:xfrm flipH="1">
            <a:off x="9173997" y="3913533"/>
            <a:ext cx="2056" cy="396417"/>
          </a:xfrm>
          <a:prstGeom prst="straightConnector1">
            <a:avLst/>
          </a:prstGeom>
          <a:ln w="15875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A968AF8C-1326-4E15-DF5D-1253EBC3D41F}"/>
              </a:ext>
            </a:extLst>
          </p:cNvPr>
          <p:cNvSpPr txBox="1"/>
          <p:nvPr/>
        </p:nvSpPr>
        <p:spPr>
          <a:xfrm>
            <a:off x="9420248" y="4634200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100" dirty="0">
                <a:solidFill>
                  <a:srgbClr val="C00000"/>
                </a:solidFill>
                <a:latin typeface="Songti SC" panose="02010600040101010101" pitchFamily="2" charset="-122"/>
                <a:ea typeface="Songti SC" panose="02010600040101010101" pitchFamily="2" charset="-122"/>
              </a:rPr>
              <a:t>所得稅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C7765C71-58F9-C8A2-7A40-9CE5CEB317D6}"/>
              </a:ext>
            </a:extLst>
          </p:cNvPr>
          <p:cNvSpPr txBox="1"/>
          <p:nvPr/>
        </p:nvSpPr>
        <p:spPr>
          <a:xfrm>
            <a:off x="9306610" y="3999385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100" dirty="0">
                <a:solidFill>
                  <a:srgbClr val="C00000"/>
                </a:solidFill>
                <a:latin typeface="Songti SC" panose="02010600040101010101" pitchFamily="2" charset="-122"/>
                <a:ea typeface="Songti SC" panose="02010600040101010101" pitchFamily="2" charset="-122"/>
              </a:rPr>
              <a:t>資本利得稅</a:t>
            </a:r>
          </a:p>
        </p:txBody>
      </p:sp>
      <p:cxnSp>
        <p:nvCxnSpPr>
          <p:cNvPr id="41" name="直線箭頭接點 40">
            <a:extLst>
              <a:ext uri="{FF2B5EF4-FFF2-40B4-BE49-F238E27FC236}">
                <a16:creationId xmlns:a16="http://schemas.microsoft.com/office/drawing/2014/main" id="{CCFE2605-7875-2E89-2095-B6B10F6B9E63}"/>
              </a:ext>
            </a:extLst>
          </p:cNvPr>
          <p:cNvCxnSpPr>
            <a:cxnSpLocks/>
          </p:cNvCxnSpPr>
          <p:nvPr/>
        </p:nvCxnSpPr>
        <p:spPr>
          <a:xfrm flipV="1">
            <a:off x="2233952" y="2683438"/>
            <a:ext cx="0" cy="252104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箭頭接點 41">
            <a:extLst>
              <a:ext uri="{FF2B5EF4-FFF2-40B4-BE49-F238E27FC236}">
                <a16:creationId xmlns:a16="http://schemas.microsoft.com/office/drawing/2014/main" id="{2C0529B3-6AD3-E08D-010B-A8B13D39AAB5}"/>
              </a:ext>
            </a:extLst>
          </p:cNvPr>
          <p:cNvCxnSpPr>
            <a:cxnSpLocks/>
          </p:cNvCxnSpPr>
          <p:nvPr/>
        </p:nvCxnSpPr>
        <p:spPr>
          <a:xfrm>
            <a:off x="2218077" y="5204479"/>
            <a:ext cx="2927748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DB76C8B4-E808-A725-F9BF-24AAF5CC2D1A}"/>
              </a:ext>
            </a:extLst>
          </p:cNvPr>
          <p:cNvCxnSpPr>
            <a:cxnSpLocks/>
          </p:cNvCxnSpPr>
          <p:nvPr/>
        </p:nvCxnSpPr>
        <p:spPr>
          <a:xfrm>
            <a:off x="2233952" y="4282222"/>
            <a:ext cx="1632205" cy="0"/>
          </a:xfrm>
          <a:prstGeom prst="line">
            <a:avLst/>
          </a:prstGeom>
          <a:ln w="222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CB00F7AA-CBC3-5468-6409-95802058396D}"/>
              </a:ext>
            </a:extLst>
          </p:cNvPr>
          <p:cNvCxnSpPr>
            <a:cxnSpLocks/>
          </p:cNvCxnSpPr>
          <p:nvPr/>
        </p:nvCxnSpPr>
        <p:spPr>
          <a:xfrm>
            <a:off x="2241765" y="3913533"/>
            <a:ext cx="1624392" cy="0"/>
          </a:xfrm>
          <a:prstGeom prst="line">
            <a:avLst/>
          </a:prstGeom>
          <a:ln w="222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35B48D5E-562A-E035-93AD-E6887C67609B}"/>
              </a:ext>
            </a:extLst>
          </p:cNvPr>
          <p:cNvSpPr txBox="1"/>
          <p:nvPr/>
        </p:nvSpPr>
        <p:spPr>
          <a:xfrm>
            <a:off x="1936434" y="228484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latin typeface="Songti SC" panose="02010600040101010101" pitchFamily="2" charset="-122"/>
                <a:ea typeface="Songti SC" panose="02010600040101010101" pitchFamily="2" charset="-122"/>
              </a:rPr>
              <a:t>股價</a:t>
            </a:r>
            <a:endParaRPr kumimoji="1" lang="zh-TW" altLang="en-US" dirty="0">
              <a:latin typeface="Songti SC" panose="02010600040101010101" pitchFamily="2" charset="-122"/>
              <a:ea typeface="Songti SC" panose="02010600040101010101" pitchFamily="2" charset="-122"/>
            </a:endParaRPr>
          </a:p>
        </p:txBody>
      </p: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75444746-DFB6-88F3-C3B3-7339C7D76938}"/>
              </a:ext>
            </a:extLst>
          </p:cNvPr>
          <p:cNvSpPr txBox="1"/>
          <p:nvPr/>
        </p:nvSpPr>
        <p:spPr>
          <a:xfrm>
            <a:off x="5161700" y="503520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latin typeface="Songti SC" panose="02010600040101010101" pitchFamily="2" charset="-122"/>
                <a:ea typeface="Songti SC" panose="02010600040101010101" pitchFamily="2" charset="-122"/>
              </a:rPr>
              <a:t>時間</a:t>
            </a:r>
            <a:endParaRPr kumimoji="1" lang="en-US" altLang="zh-TW" sz="1600" dirty="0">
              <a:latin typeface="Songti SC" panose="02010600040101010101" pitchFamily="2" charset="-122"/>
              <a:ea typeface="Songti SC" panose="02010600040101010101" pitchFamily="2" charset="-122"/>
            </a:endParaRPr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C19F2E25-EBEB-A25B-D6F9-AF4E5162330A}"/>
              </a:ext>
            </a:extLst>
          </p:cNvPr>
          <p:cNvSpPr txBox="1"/>
          <p:nvPr/>
        </p:nvSpPr>
        <p:spPr>
          <a:xfrm>
            <a:off x="1503600" y="5112146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100" dirty="0">
                <a:latin typeface="Songti SC" panose="02010600040101010101" pitchFamily="2" charset="-122"/>
                <a:ea typeface="Songti SC" panose="02010600040101010101" pitchFamily="2" charset="-122"/>
              </a:rPr>
              <a:t>授予價</a:t>
            </a:r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28F25A2D-9481-D2BA-B637-6C626240828C}"/>
              </a:ext>
            </a:extLst>
          </p:cNvPr>
          <p:cNvSpPr txBox="1"/>
          <p:nvPr/>
        </p:nvSpPr>
        <p:spPr>
          <a:xfrm>
            <a:off x="1221473" y="4151417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100" dirty="0">
                <a:latin typeface="Songti SC" panose="02010600040101010101" pitchFamily="2" charset="-122"/>
                <a:ea typeface="Songti SC" panose="02010600040101010101" pitchFamily="2" charset="-122"/>
              </a:rPr>
              <a:t>授予日股價</a:t>
            </a:r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186C755A-BBA2-A6B4-ACE1-D91BB86CE54A}"/>
              </a:ext>
            </a:extLst>
          </p:cNvPr>
          <p:cNvSpPr txBox="1"/>
          <p:nvPr/>
        </p:nvSpPr>
        <p:spPr>
          <a:xfrm>
            <a:off x="853129" y="3728514"/>
            <a:ext cx="13131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100" dirty="0">
                <a:latin typeface="Songti SC" panose="02010600040101010101" pitchFamily="2" charset="-122"/>
                <a:ea typeface="Songti SC" panose="02010600040101010101" pitchFamily="2" charset="-122"/>
              </a:rPr>
              <a:t>閉鎖期到期日股價</a:t>
            </a:r>
            <a:endParaRPr kumimoji="1" lang="en-US" altLang="zh-TW" sz="1100" dirty="0">
              <a:latin typeface="Songti SC" panose="02010600040101010101" pitchFamily="2" charset="-122"/>
              <a:ea typeface="Songti SC" panose="02010600040101010101" pitchFamily="2" charset="-122"/>
            </a:endParaRPr>
          </a:p>
          <a:p>
            <a:r>
              <a:rPr kumimoji="1" lang="en-US" altLang="zh-TW" sz="1100" dirty="0">
                <a:latin typeface="Songti SC" panose="02010600040101010101" pitchFamily="2" charset="-122"/>
                <a:ea typeface="Songti SC" panose="02010600040101010101" pitchFamily="2" charset="-122"/>
              </a:rPr>
              <a:t>=</a:t>
            </a:r>
            <a:r>
              <a:rPr kumimoji="1" lang="zh-TW" altLang="en-US" sz="1100" dirty="0">
                <a:latin typeface="Songti SC" panose="02010600040101010101" pitchFamily="2" charset="-122"/>
                <a:ea typeface="Songti SC" panose="02010600040101010101" pitchFamily="2" charset="-122"/>
              </a:rPr>
              <a:t>出售日股價</a:t>
            </a:r>
          </a:p>
        </p:txBody>
      </p:sp>
      <p:sp>
        <p:nvSpPr>
          <p:cNvPr id="68" name="文字方塊 67">
            <a:extLst>
              <a:ext uri="{FF2B5EF4-FFF2-40B4-BE49-F238E27FC236}">
                <a16:creationId xmlns:a16="http://schemas.microsoft.com/office/drawing/2014/main" id="{CCFC8EBE-BC92-BC97-6E5D-E4A1A8F483FD}"/>
              </a:ext>
            </a:extLst>
          </p:cNvPr>
          <p:cNvSpPr txBox="1"/>
          <p:nvPr/>
        </p:nvSpPr>
        <p:spPr>
          <a:xfrm>
            <a:off x="8499764" y="5577685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accent1">
                    <a:lumMod val="50000"/>
                  </a:schemeClr>
                </a:solidFill>
                <a:effectLst/>
                <a:latin typeface="Songti SC" panose="02010600040101010101" pitchFamily="2" charset="-122"/>
                <a:ea typeface="Songti SC" panose="02010600040101010101" pitchFamily="2" charset="-122"/>
              </a:rPr>
              <a:t>§ 83(b)</a:t>
            </a:r>
            <a:endParaRPr kumimoji="1" lang="zh-TW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007BE764-651C-CF6E-C981-C14C6B34D3B6}"/>
              </a:ext>
            </a:extLst>
          </p:cNvPr>
          <p:cNvSpPr txBox="1"/>
          <p:nvPr/>
        </p:nvSpPr>
        <p:spPr>
          <a:xfrm>
            <a:off x="3210507" y="5579335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accent1">
                    <a:lumMod val="50000"/>
                  </a:schemeClr>
                </a:solidFill>
                <a:effectLst/>
                <a:latin typeface="Songti SC" panose="02010600040101010101" pitchFamily="2" charset="-122"/>
                <a:ea typeface="Songti SC" panose="02010600040101010101" pitchFamily="2" charset="-122"/>
              </a:rPr>
              <a:t>§ 83(a)</a:t>
            </a:r>
            <a:endParaRPr kumimoji="1" lang="zh-TW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3" name="直線箭頭接點 2">
            <a:extLst>
              <a:ext uri="{FF2B5EF4-FFF2-40B4-BE49-F238E27FC236}">
                <a16:creationId xmlns:a16="http://schemas.microsoft.com/office/drawing/2014/main" id="{375D734D-D73D-3D10-9E62-819457C297F4}"/>
              </a:ext>
            </a:extLst>
          </p:cNvPr>
          <p:cNvCxnSpPr>
            <a:cxnSpLocks/>
          </p:cNvCxnSpPr>
          <p:nvPr/>
        </p:nvCxnSpPr>
        <p:spPr>
          <a:xfrm>
            <a:off x="3866157" y="3913533"/>
            <a:ext cx="15224" cy="1329418"/>
          </a:xfrm>
          <a:prstGeom prst="straightConnector1">
            <a:avLst/>
          </a:prstGeom>
          <a:ln w="15875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227852C5-D968-1BC7-7E8E-31DB4C310C2E}"/>
              </a:ext>
            </a:extLst>
          </p:cNvPr>
          <p:cNvSpPr txBox="1"/>
          <p:nvPr/>
        </p:nvSpPr>
        <p:spPr>
          <a:xfrm>
            <a:off x="3896954" y="4151470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100" dirty="0">
                <a:solidFill>
                  <a:srgbClr val="C00000"/>
                </a:solidFill>
                <a:latin typeface="Songti SC" panose="02010600040101010101" pitchFamily="2" charset="-122"/>
                <a:ea typeface="Songti SC" panose="02010600040101010101" pitchFamily="2" charset="-122"/>
              </a:rPr>
              <a:t>所得稅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38388B6F-B649-3EF5-EAD3-626581AADFD6}"/>
              </a:ext>
            </a:extLst>
          </p:cNvPr>
          <p:cNvSpPr txBox="1"/>
          <p:nvPr/>
        </p:nvSpPr>
        <p:spPr>
          <a:xfrm>
            <a:off x="6028785" y="3715728"/>
            <a:ext cx="13131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100" dirty="0">
                <a:latin typeface="Songti SC" panose="02010600040101010101" pitchFamily="2" charset="-122"/>
                <a:ea typeface="Songti SC" panose="02010600040101010101" pitchFamily="2" charset="-122"/>
              </a:rPr>
              <a:t>閉鎖期到期日股價</a:t>
            </a:r>
            <a:endParaRPr kumimoji="1" lang="en-US" altLang="zh-TW" sz="1100" dirty="0">
              <a:latin typeface="Songti SC" panose="02010600040101010101" pitchFamily="2" charset="-122"/>
              <a:ea typeface="Songti SC" panose="02010600040101010101" pitchFamily="2" charset="-122"/>
            </a:endParaRPr>
          </a:p>
          <a:p>
            <a:r>
              <a:rPr kumimoji="1" lang="en-US" altLang="zh-TW" sz="1100" dirty="0">
                <a:latin typeface="Songti SC" panose="02010600040101010101" pitchFamily="2" charset="-122"/>
                <a:ea typeface="Songti SC" panose="02010600040101010101" pitchFamily="2" charset="-122"/>
              </a:rPr>
              <a:t>=</a:t>
            </a:r>
            <a:r>
              <a:rPr kumimoji="1" lang="zh-TW" altLang="en-US" sz="1100" dirty="0">
                <a:latin typeface="Songti SC" panose="02010600040101010101" pitchFamily="2" charset="-122"/>
                <a:ea typeface="Songti SC" panose="02010600040101010101" pitchFamily="2" charset="-122"/>
              </a:rPr>
              <a:t>出售日股價</a:t>
            </a:r>
          </a:p>
        </p:txBody>
      </p:sp>
      <p:sp>
        <p:nvSpPr>
          <p:cNvPr id="4" name="手繪多邊形 3">
            <a:extLst>
              <a:ext uri="{FF2B5EF4-FFF2-40B4-BE49-F238E27FC236}">
                <a16:creationId xmlns:a16="http://schemas.microsoft.com/office/drawing/2014/main" id="{1A4DB792-F3C4-E5A7-28DF-14C4EEBD9797}"/>
              </a:ext>
            </a:extLst>
          </p:cNvPr>
          <p:cNvSpPr/>
          <p:nvPr/>
        </p:nvSpPr>
        <p:spPr>
          <a:xfrm>
            <a:off x="2227652" y="3213957"/>
            <a:ext cx="2589429" cy="1082644"/>
          </a:xfrm>
          <a:custGeom>
            <a:avLst/>
            <a:gdLst>
              <a:gd name="connsiteX0" fmla="*/ 0 w 2488623"/>
              <a:gd name="connsiteY0" fmla="*/ 1937905 h 1937905"/>
              <a:gd name="connsiteX1" fmla="*/ 483177 w 2488623"/>
              <a:gd name="connsiteY1" fmla="*/ 1106632 h 1937905"/>
              <a:gd name="connsiteX2" fmla="*/ 1054677 w 2488623"/>
              <a:gd name="connsiteY2" fmla="*/ 1158587 h 1937905"/>
              <a:gd name="connsiteX3" fmla="*/ 1766454 w 2488623"/>
              <a:gd name="connsiteY3" fmla="*/ 275359 h 1937905"/>
              <a:gd name="connsiteX4" fmla="*/ 2488623 w 2488623"/>
              <a:gd name="connsiteY4" fmla="*/ 0 h 1937905"/>
              <a:gd name="connsiteX5" fmla="*/ 2488623 w 2488623"/>
              <a:gd name="connsiteY5" fmla="*/ 0 h 193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88623" h="1937905">
                <a:moveTo>
                  <a:pt x="0" y="1937905"/>
                </a:moveTo>
                <a:cubicBezTo>
                  <a:pt x="153699" y="1587211"/>
                  <a:pt x="307398" y="1236518"/>
                  <a:pt x="483177" y="1106632"/>
                </a:cubicBezTo>
                <a:cubicBezTo>
                  <a:pt x="658956" y="976746"/>
                  <a:pt x="840798" y="1297132"/>
                  <a:pt x="1054677" y="1158587"/>
                </a:cubicBezTo>
                <a:cubicBezTo>
                  <a:pt x="1268556" y="1020042"/>
                  <a:pt x="1527463" y="468457"/>
                  <a:pt x="1766454" y="275359"/>
                </a:cubicBezTo>
                <a:cubicBezTo>
                  <a:pt x="2005445" y="82261"/>
                  <a:pt x="2488623" y="0"/>
                  <a:pt x="2488623" y="0"/>
                </a:cubicBezTo>
                <a:lnTo>
                  <a:pt x="2488623" y="0"/>
                </a:ln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5" name="手繪多邊形 4">
            <a:extLst>
              <a:ext uri="{FF2B5EF4-FFF2-40B4-BE49-F238E27FC236}">
                <a16:creationId xmlns:a16="http://schemas.microsoft.com/office/drawing/2014/main" id="{2081CFED-6D4A-4A92-B2DA-559054087FA6}"/>
              </a:ext>
            </a:extLst>
          </p:cNvPr>
          <p:cNvSpPr/>
          <p:nvPr/>
        </p:nvSpPr>
        <p:spPr>
          <a:xfrm>
            <a:off x="7525371" y="3199580"/>
            <a:ext cx="2589429" cy="1082644"/>
          </a:xfrm>
          <a:custGeom>
            <a:avLst/>
            <a:gdLst>
              <a:gd name="connsiteX0" fmla="*/ 0 w 2488623"/>
              <a:gd name="connsiteY0" fmla="*/ 1937905 h 1937905"/>
              <a:gd name="connsiteX1" fmla="*/ 483177 w 2488623"/>
              <a:gd name="connsiteY1" fmla="*/ 1106632 h 1937905"/>
              <a:gd name="connsiteX2" fmla="*/ 1054677 w 2488623"/>
              <a:gd name="connsiteY2" fmla="*/ 1158587 h 1937905"/>
              <a:gd name="connsiteX3" fmla="*/ 1766454 w 2488623"/>
              <a:gd name="connsiteY3" fmla="*/ 275359 h 1937905"/>
              <a:gd name="connsiteX4" fmla="*/ 2488623 w 2488623"/>
              <a:gd name="connsiteY4" fmla="*/ 0 h 1937905"/>
              <a:gd name="connsiteX5" fmla="*/ 2488623 w 2488623"/>
              <a:gd name="connsiteY5" fmla="*/ 0 h 193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88623" h="1937905">
                <a:moveTo>
                  <a:pt x="0" y="1937905"/>
                </a:moveTo>
                <a:cubicBezTo>
                  <a:pt x="153699" y="1587211"/>
                  <a:pt x="307398" y="1236518"/>
                  <a:pt x="483177" y="1106632"/>
                </a:cubicBezTo>
                <a:cubicBezTo>
                  <a:pt x="658956" y="976746"/>
                  <a:pt x="840798" y="1297132"/>
                  <a:pt x="1054677" y="1158587"/>
                </a:cubicBezTo>
                <a:cubicBezTo>
                  <a:pt x="1268556" y="1020042"/>
                  <a:pt x="1527463" y="468457"/>
                  <a:pt x="1766454" y="275359"/>
                </a:cubicBezTo>
                <a:cubicBezTo>
                  <a:pt x="2005445" y="82261"/>
                  <a:pt x="2488623" y="0"/>
                  <a:pt x="2488623" y="0"/>
                </a:cubicBezTo>
                <a:lnTo>
                  <a:pt x="2488623" y="0"/>
                </a:ln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498025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8243BA-90A6-D612-D712-AC46E24EA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>
                <a:latin typeface="Songti SC" panose="02010600040101010101" pitchFamily="2" charset="-122"/>
                <a:ea typeface="Songti SC" panose="02010600040101010101" pitchFamily="2" charset="-122"/>
              </a:rPr>
              <a:t>是否行使 </a:t>
            </a:r>
            <a:r>
              <a:rPr lang="en-US" altLang="zh-TW" dirty="0">
                <a:effectLst/>
                <a:latin typeface="Songti SC" panose="02010600040101010101" pitchFamily="2" charset="-122"/>
                <a:ea typeface="Songti SC" panose="02010600040101010101" pitchFamily="2" charset="-122"/>
              </a:rPr>
              <a:t>§ </a:t>
            </a:r>
            <a:r>
              <a:rPr kumimoji="1" lang="en-US" altLang="zh-TW" dirty="0">
                <a:latin typeface="Songti SC" panose="02010600040101010101" pitchFamily="2" charset="-122"/>
                <a:ea typeface="Songti SC" panose="02010600040101010101" pitchFamily="2" charset="-122"/>
              </a:rPr>
              <a:t>83(b) </a:t>
            </a:r>
            <a:r>
              <a:rPr kumimoji="1" lang="zh-TW" altLang="en-US" dirty="0">
                <a:latin typeface="Songti SC" panose="02010600040101010101" pitchFamily="2" charset="-122"/>
                <a:ea typeface="Songti SC" panose="02010600040101010101" pitchFamily="2" charset="-122"/>
              </a:rPr>
              <a:t>對雇主的影響</a:t>
            </a:r>
          </a:p>
        </p:txBody>
      </p:sp>
      <p:cxnSp>
        <p:nvCxnSpPr>
          <p:cNvPr id="5" name="直線箭頭接點 4">
            <a:extLst>
              <a:ext uri="{FF2B5EF4-FFF2-40B4-BE49-F238E27FC236}">
                <a16:creationId xmlns:a16="http://schemas.microsoft.com/office/drawing/2014/main" id="{6B5F58BA-468F-152C-88E2-B58DB38410A3}"/>
              </a:ext>
            </a:extLst>
          </p:cNvPr>
          <p:cNvCxnSpPr/>
          <p:nvPr/>
        </p:nvCxnSpPr>
        <p:spPr>
          <a:xfrm>
            <a:off x="2316335" y="2658941"/>
            <a:ext cx="562554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E423E2D5-C463-553F-F5CF-B653616C0633}"/>
              </a:ext>
            </a:extLst>
          </p:cNvPr>
          <p:cNvCxnSpPr>
            <a:cxnSpLocks/>
          </p:cNvCxnSpPr>
          <p:nvPr/>
        </p:nvCxnSpPr>
        <p:spPr>
          <a:xfrm>
            <a:off x="3074020" y="2530426"/>
            <a:ext cx="0" cy="26049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E4A08B00-BEC7-0CE3-55AF-FC647DCCA9E1}"/>
              </a:ext>
            </a:extLst>
          </p:cNvPr>
          <p:cNvCxnSpPr>
            <a:cxnSpLocks/>
          </p:cNvCxnSpPr>
          <p:nvPr/>
        </p:nvCxnSpPr>
        <p:spPr>
          <a:xfrm>
            <a:off x="6811283" y="2520638"/>
            <a:ext cx="0" cy="26049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13EFE83A-93B3-016A-0807-F84DB368C683}"/>
                  </a:ext>
                </a:extLst>
              </p:cNvPr>
              <p:cNvSpPr txBox="1"/>
              <p:nvPr/>
            </p:nvSpPr>
            <p:spPr>
              <a:xfrm>
                <a:off x="838200" y="5059362"/>
                <a:ext cx="1694375" cy="9392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kumimoji="1" lang="en-US" altLang="zh-TW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zh-TW" sz="14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kumimoji="1" lang="zh-TW" altLang="en-US" sz="1400" b="0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 公司所得稅率</a:t>
                </a:r>
                <a:endParaRPr kumimoji="1" lang="en-US" altLang="zh-TW" sz="1400" b="0" dirty="0">
                  <a:latin typeface="Songti SC" panose="02010600040101010101" pitchFamily="2" charset="-122"/>
                  <a:ea typeface="Songti SC" panose="02010600040101010101" pitchFamily="2" charset="-122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TW" sz="1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kumimoji="1" lang="en-US" altLang="zh-TW" sz="1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kumimoji="1" lang="en-US" altLang="zh-TW" sz="1400" b="0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: </a:t>
                </a:r>
                <a:r>
                  <a:rPr kumimoji="1" lang="zh-TW" altLang="en-US" sz="1400" b="0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授予日股價</a:t>
                </a:r>
                <a:endParaRPr kumimoji="1" lang="en-US" altLang="zh-TW" sz="1400" b="0" dirty="0">
                  <a:latin typeface="Songti SC" panose="02010600040101010101" pitchFamily="2" charset="-122"/>
                  <a:ea typeface="Songti SC" panose="02010600040101010101" pitchFamily="2" charset="-122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TW" sz="1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kumimoji="1" lang="en-US" altLang="zh-TW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zh-TW" sz="1400" b="0" i="1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kumimoji="1" lang="zh-TW" altLang="en-US" sz="1400" b="0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閉鎖期結束日股價</a:t>
                </a:r>
                <a:endParaRPr kumimoji="1" lang="en-US" altLang="zh-TW" sz="1400" b="0" dirty="0">
                  <a:latin typeface="Songti SC" panose="02010600040101010101" pitchFamily="2" charset="-122"/>
                  <a:ea typeface="Songti SC" panose="02010600040101010101" pitchFamily="2" charset="-122"/>
                </a:endParaRPr>
              </a:p>
            </p:txBody>
          </p:sp>
        </mc:Choice>
        <mc:Fallback xmlns="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13EFE83A-93B3-016A-0807-F84DB368C6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059362"/>
                <a:ext cx="1694375" cy="939296"/>
              </a:xfrm>
              <a:prstGeom prst="rect">
                <a:avLst/>
              </a:prstGeom>
              <a:blipFill>
                <a:blip r:embed="rId3"/>
                <a:stretch>
                  <a:fillRect l="-3731" r="-5224" b="-10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文字方塊 14">
            <a:extLst>
              <a:ext uri="{FF2B5EF4-FFF2-40B4-BE49-F238E27FC236}">
                <a16:creationId xmlns:a16="http://schemas.microsoft.com/office/drawing/2014/main" id="{246E2A44-8303-D25E-0475-78F736F892C0}"/>
              </a:ext>
            </a:extLst>
          </p:cNvPr>
          <p:cNvSpPr txBox="1"/>
          <p:nvPr/>
        </p:nvSpPr>
        <p:spPr>
          <a:xfrm>
            <a:off x="2673910" y="2834441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latin typeface="Songti SC" panose="02010600040101010101" pitchFamily="2" charset="-122"/>
                <a:ea typeface="Songti SC" panose="02010600040101010101" pitchFamily="2" charset="-122"/>
              </a:rPr>
              <a:t>授予日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0699DF52-7EC7-6672-5E7D-CF1502F5BCFC}"/>
              </a:ext>
            </a:extLst>
          </p:cNvPr>
          <p:cNvSpPr txBox="1"/>
          <p:nvPr/>
        </p:nvSpPr>
        <p:spPr>
          <a:xfrm>
            <a:off x="6103397" y="2834279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latin typeface="Songti SC" panose="02010600040101010101" pitchFamily="2" charset="-122"/>
                <a:ea typeface="Songti SC" panose="02010600040101010101" pitchFamily="2" charset="-122"/>
              </a:rPr>
              <a:t>閉鎖期結束日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字方塊 16">
                <a:extLst>
                  <a:ext uri="{FF2B5EF4-FFF2-40B4-BE49-F238E27FC236}">
                    <a16:creationId xmlns:a16="http://schemas.microsoft.com/office/drawing/2014/main" id="{3641E45D-F31D-F1C2-1011-A0E59EC48D8A}"/>
                  </a:ext>
                </a:extLst>
              </p:cNvPr>
              <p:cNvSpPr txBox="1"/>
              <p:nvPr/>
            </p:nvSpPr>
            <p:spPr>
              <a:xfrm>
                <a:off x="2883647" y="2184275"/>
                <a:ext cx="3751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TW" b="0" i="1" smtClean="0">
                          <a:latin typeface="Cambria Math" panose="02040503050406030204" pitchFamily="18" charset="0"/>
                        </a:rPr>
                        <m:t>𝑡</m:t>
                      </m:r>
                      <m:sSub>
                        <m:sSub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kumimoji="1" lang="zh-TW" altLang="en-US" dirty="0"/>
              </a:p>
            </p:txBody>
          </p:sp>
        </mc:Choice>
        <mc:Fallback xmlns="">
          <p:sp>
            <p:nvSpPr>
              <p:cNvPr id="17" name="文字方塊 16">
                <a:extLst>
                  <a:ext uri="{FF2B5EF4-FFF2-40B4-BE49-F238E27FC236}">
                    <a16:creationId xmlns:a16="http://schemas.microsoft.com/office/drawing/2014/main" id="{3641E45D-F31D-F1C2-1011-A0E59EC48D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3647" y="2184275"/>
                <a:ext cx="375103" cy="276999"/>
              </a:xfrm>
              <a:prstGeom prst="rect">
                <a:avLst/>
              </a:prstGeom>
              <a:blipFill>
                <a:blip r:embed="rId4"/>
                <a:stretch>
                  <a:fillRect l="-13333" r="-3333" b="-130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2864CBC7-4201-BFC1-A927-72F58D84051A}"/>
                  </a:ext>
                </a:extLst>
              </p:cNvPr>
              <p:cNvSpPr txBox="1"/>
              <p:nvPr/>
            </p:nvSpPr>
            <p:spPr>
              <a:xfrm>
                <a:off x="6012955" y="2178198"/>
                <a:ext cx="15966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TW" b="0" i="1" smtClean="0">
                          <a:latin typeface="Cambria Math" panose="02040503050406030204" pitchFamily="18" charset="0"/>
                        </a:rPr>
                        <m:t>𝑡</m:t>
                      </m:r>
                      <m:sSub>
                        <m:sSub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kumimoji="1" lang="en-US" altLang="zh-TW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zh-TW" altLang="en-US" dirty="0"/>
              </a:p>
            </p:txBody>
          </p:sp>
        </mc:Choice>
        <mc:Fallback xmlns="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2864CBC7-4201-BFC1-A927-72F58D8405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955" y="2178198"/>
                <a:ext cx="1596656" cy="276999"/>
              </a:xfrm>
              <a:prstGeom prst="rect">
                <a:avLst/>
              </a:prstGeom>
              <a:blipFill>
                <a:blip r:embed="rId5"/>
                <a:stretch>
                  <a:fillRect l="-2362" b="-130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箭頭接點 19">
            <a:extLst>
              <a:ext uri="{FF2B5EF4-FFF2-40B4-BE49-F238E27FC236}">
                <a16:creationId xmlns:a16="http://schemas.microsoft.com/office/drawing/2014/main" id="{7FA5DE7D-3C20-2C65-43C7-E3A8553AFDB2}"/>
              </a:ext>
            </a:extLst>
          </p:cNvPr>
          <p:cNvCxnSpPr/>
          <p:nvPr/>
        </p:nvCxnSpPr>
        <p:spPr>
          <a:xfrm>
            <a:off x="2316335" y="3942849"/>
            <a:ext cx="562554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416ABE43-822A-3918-1FBD-4A1024947E87}"/>
              </a:ext>
            </a:extLst>
          </p:cNvPr>
          <p:cNvCxnSpPr>
            <a:cxnSpLocks/>
          </p:cNvCxnSpPr>
          <p:nvPr/>
        </p:nvCxnSpPr>
        <p:spPr>
          <a:xfrm>
            <a:off x="3074020" y="3814334"/>
            <a:ext cx="0" cy="26049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F9424C91-63E1-E2DB-11AA-232A996F6599}"/>
              </a:ext>
            </a:extLst>
          </p:cNvPr>
          <p:cNvCxnSpPr>
            <a:cxnSpLocks/>
          </p:cNvCxnSpPr>
          <p:nvPr/>
        </p:nvCxnSpPr>
        <p:spPr>
          <a:xfrm>
            <a:off x="6811283" y="3804546"/>
            <a:ext cx="0" cy="26049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E92073BF-EDC9-4F55-E6CA-556A563A4F5D}"/>
              </a:ext>
            </a:extLst>
          </p:cNvPr>
          <p:cNvSpPr txBox="1"/>
          <p:nvPr/>
        </p:nvSpPr>
        <p:spPr>
          <a:xfrm>
            <a:off x="2673910" y="4118349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latin typeface="Songti SC" panose="02010600040101010101" pitchFamily="2" charset="-122"/>
                <a:ea typeface="Songti SC" panose="02010600040101010101" pitchFamily="2" charset="-122"/>
              </a:rPr>
              <a:t>授予日</a:t>
            </a: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02176043-61A5-92DF-53A1-FA90E18A764E}"/>
              </a:ext>
            </a:extLst>
          </p:cNvPr>
          <p:cNvSpPr txBox="1"/>
          <p:nvPr/>
        </p:nvSpPr>
        <p:spPr>
          <a:xfrm>
            <a:off x="6103397" y="4118187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latin typeface="Songti SC" panose="02010600040101010101" pitchFamily="2" charset="-122"/>
                <a:ea typeface="Songti SC" panose="02010600040101010101" pitchFamily="2" charset="-122"/>
              </a:rPr>
              <a:t>閉鎖期結束日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F023E3BA-2261-7EE1-E0F2-D84CF290BE18}"/>
                  </a:ext>
                </a:extLst>
              </p:cNvPr>
              <p:cNvSpPr txBox="1"/>
              <p:nvPr/>
            </p:nvSpPr>
            <p:spPr>
              <a:xfrm>
                <a:off x="6378600" y="3458395"/>
                <a:ext cx="8653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TW" b="0" i="1" smtClean="0">
                          <a:latin typeface="Cambria Math" panose="02040503050406030204" pitchFamily="18" charset="0"/>
                        </a:rPr>
                        <m:t>𝑡</m:t>
                      </m:r>
                      <m:sSub>
                        <m:sSub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1" lang="en-US" altLang="zh-TW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zh-TW" altLang="en-US" dirty="0"/>
              </a:p>
            </p:txBody>
          </p:sp>
        </mc:Choice>
        <mc:Fallback xmlns=""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F023E3BA-2261-7EE1-E0F2-D84CF290BE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8600" y="3458395"/>
                <a:ext cx="865365" cy="276999"/>
              </a:xfrm>
              <a:prstGeom prst="rect">
                <a:avLst/>
              </a:prstGeom>
              <a:blipFill>
                <a:blip r:embed="rId6"/>
                <a:stretch>
                  <a:fillRect l="-5797" r="-1449" b="-130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文字方塊 26">
                <a:extLst>
                  <a:ext uri="{FF2B5EF4-FFF2-40B4-BE49-F238E27FC236}">
                    <a16:creationId xmlns:a16="http://schemas.microsoft.com/office/drawing/2014/main" id="{F5E51056-20E2-2BC7-A9EC-305B2147E067}"/>
                  </a:ext>
                </a:extLst>
              </p:cNvPr>
              <p:cNvSpPr txBox="1"/>
              <p:nvPr/>
            </p:nvSpPr>
            <p:spPr>
              <a:xfrm>
                <a:off x="6229311" y="5827586"/>
                <a:ext cx="1542410" cy="3421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zh-TW" sz="16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zh-TW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kumimoji="1" lang="en-US" altLang="zh-TW" sz="1600" b="0" i="1" smtClean="0">
                              <a:latin typeface="Cambria Math" panose="02040503050406030204" pitchFamily="18" charset="0"/>
                            </a:rPr>
                            <m:t>𝐸𝑅</m:t>
                          </m:r>
                        </m:sub>
                        <m:sup>
                          <m:r>
                            <a:rPr kumimoji="1" lang="en-US" altLang="zh-TW" sz="16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bSup>
                      <m:r>
                        <a:rPr kumimoji="1" lang="en-US" altLang="zh-TW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zh-TW" sz="1600" i="1">
                          <a:latin typeface="Cambria Math" panose="02040503050406030204" pitchFamily="18" charset="0"/>
                        </a:rPr>
                        <m:t>𝑡</m:t>
                      </m:r>
                      <m:sSub>
                        <m:sSubPr>
                          <m:ctrlP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1" lang="en-US" altLang="zh-TW" sz="16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zh-TW" altLang="en-US" sz="1600" dirty="0"/>
              </a:p>
            </p:txBody>
          </p:sp>
        </mc:Choice>
        <mc:Fallback xmlns="">
          <p:sp>
            <p:nvSpPr>
              <p:cNvPr id="27" name="文字方塊 26">
                <a:extLst>
                  <a:ext uri="{FF2B5EF4-FFF2-40B4-BE49-F238E27FC236}">
                    <a16:creationId xmlns:a16="http://schemas.microsoft.com/office/drawing/2014/main" id="{F5E51056-20E2-2BC7-A9EC-305B2147E0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9311" y="5827586"/>
                <a:ext cx="1542410" cy="34214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文字方塊 27">
                <a:extLst>
                  <a:ext uri="{FF2B5EF4-FFF2-40B4-BE49-F238E27FC236}">
                    <a16:creationId xmlns:a16="http://schemas.microsoft.com/office/drawing/2014/main" id="{F9E54464-3C6A-6694-94DA-7996BF31A5D7}"/>
                  </a:ext>
                </a:extLst>
              </p:cNvPr>
              <p:cNvSpPr txBox="1"/>
              <p:nvPr/>
            </p:nvSpPr>
            <p:spPr>
              <a:xfrm>
                <a:off x="5409953" y="5204410"/>
                <a:ext cx="3181127" cy="3421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zh-TW" sz="16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  <m:t>𝐸𝑅</m:t>
                          </m:r>
                        </m:sub>
                        <m:sup>
                          <m:r>
                            <a:rPr kumimoji="1" lang="en-US" altLang="zh-TW" sz="16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p>
                      </m:sSubSup>
                      <m:r>
                        <a:rPr kumimoji="1" lang="en-US" altLang="zh-TW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zh-TW" sz="1600" i="1">
                          <a:latin typeface="Cambria Math" panose="02040503050406030204" pitchFamily="18" charset="0"/>
                        </a:rPr>
                        <m:t>𝑡</m:t>
                      </m:r>
                      <m:sSub>
                        <m:sSubPr>
                          <m:ctrlP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kumimoji="1" lang="en-US" altLang="zh-TW" sz="16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1" lang="en-US" altLang="zh-TW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zh-TW" sz="1600" i="1">
                          <a:latin typeface="Cambria Math" panose="02040503050406030204" pitchFamily="18" charset="0"/>
                        </a:rPr>
                        <m:t>𝑡</m:t>
                      </m:r>
                      <m:sSub>
                        <m:sSubPr>
                          <m:ctrlP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1" lang="en-US" altLang="zh-TW" sz="16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TW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zh-TW" altLang="en-US" sz="1600" dirty="0"/>
              </a:p>
            </p:txBody>
          </p:sp>
        </mc:Choice>
        <mc:Fallback xmlns="">
          <p:sp>
            <p:nvSpPr>
              <p:cNvPr id="28" name="文字方塊 27">
                <a:extLst>
                  <a:ext uri="{FF2B5EF4-FFF2-40B4-BE49-F238E27FC236}">
                    <a16:creationId xmlns:a16="http://schemas.microsoft.com/office/drawing/2014/main" id="{F9E54464-3C6A-6694-94DA-7996BF31A5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953" y="5204410"/>
                <a:ext cx="3181127" cy="34214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文字方塊 28">
            <a:extLst>
              <a:ext uri="{FF2B5EF4-FFF2-40B4-BE49-F238E27FC236}">
                <a16:creationId xmlns:a16="http://schemas.microsoft.com/office/drawing/2014/main" id="{D92432E6-BA13-FD68-1C3C-B84A82789BCC}"/>
              </a:ext>
            </a:extLst>
          </p:cNvPr>
          <p:cNvSpPr txBox="1"/>
          <p:nvPr/>
        </p:nvSpPr>
        <p:spPr>
          <a:xfrm>
            <a:off x="838200" y="2530426"/>
            <a:ext cx="12698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latin typeface="Songti SC" panose="02010600040101010101" pitchFamily="2" charset="-122"/>
                <a:ea typeface="Songti SC" panose="02010600040101010101" pitchFamily="2" charset="-122"/>
              </a:rPr>
              <a:t>行使</a:t>
            </a:r>
            <a:r>
              <a:rPr lang="en-US" altLang="zh-TW" sz="1600" dirty="0">
                <a:effectLst/>
                <a:latin typeface="Songti SC" panose="02010600040101010101" pitchFamily="2" charset="-122"/>
                <a:ea typeface="Songti SC" panose="02010600040101010101" pitchFamily="2" charset="-122"/>
              </a:rPr>
              <a:t>§ 83(b)</a:t>
            </a:r>
            <a:endParaRPr kumimoji="1" lang="zh-TW" altLang="en-US" sz="1600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1CE99F7B-70E5-1938-D65B-0B02CAA46F33}"/>
              </a:ext>
            </a:extLst>
          </p:cNvPr>
          <p:cNvSpPr txBox="1"/>
          <p:nvPr/>
        </p:nvSpPr>
        <p:spPr>
          <a:xfrm>
            <a:off x="838200" y="3814334"/>
            <a:ext cx="14750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latin typeface="Songti SC" panose="02010600040101010101" pitchFamily="2" charset="-122"/>
                <a:ea typeface="Songti SC" panose="02010600040101010101" pitchFamily="2" charset="-122"/>
              </a:rPr>
              <a:t>不行使</a:t>
            </a:r>
            <a:r>
              <a:rPr lang="en-US" altLang="zh-TW" sz="1600" dirty="0">
                <a:effectLst/>
                <a:latin typeface="Songti SC" panose="02010600040101010101" pitchFamily="2" charset="-122"/>
                <a:ea typeface="Songti SC" panose="02010600040101010101" pitchFamily="2" charset="-122"/>
              </a:rPr>
              <a:t>§ 83(b)</a:t>
            </a:r>
            <a:endParaRPr kumimoji="1" lang="zh-TW" altLang="en-US" sz="1600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2BDD7FDD-6993-7053-167D-3591AFB83269}"/>
              </a:ext>
            </a:extLst>
          </p:cNvPr>
          <p:cNvSpPr txBox="1"/>
          <p:nvPr/>
        </p:nvSpPr>
        <p:spPr>
          <a:xfrm>
            <a:off x="2252862" y="1590155"/>
            <a:ext cx="1642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400" dirty="0">
                <a:solidFill>
                  <a:srgbClr val="C00000"/>
                </a:solidFill>
                <a:latin typeface="Songti SC" panose="02010600040101010101" pitchFamily="2" charset="-122"/>
                <a:ea typeface="Songti SC" panose="02010600040101010101" pitchFamily="2" charset="-122"/>
              </a:rPr>
              <a:t>節稅的金額拿來投資自己公司的股票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F4FF42E2-CE33-4C39-EA6A-BAA08AE13DB1}"/>
                  </a:ext>
                </a:extLst>
              </p:cNvPr>
              <p:cNvSpPr txBox="1"/>
              <p:nvPr/>
            </p:nvSpPr>
            <p:spPr>
              <a:xfrm>
                <a:off x="5990125" y="1428750"/>
                <a:ext cx="1642314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TW" sz="1400" dirty="0">
                    <a:solidFill>
                      <a:srgbClr val="C00000"/>
                    </a:solidFill>
                    <a:latin typeface="Songti SC" panose="02010600040101010101" pitchFamily="2" charset="-122"/>
                    <a:ea typeface="Songti SC" panose="02010600040101010101" pitchFamily="2" charset="-122"/>
                  </a:rPr>
                  <a:t>t </a:t>
                </a:r>
                <a:r>
                  <a:rPr kumimoji="1" lang="zh-TW" altLang="en-US" sz="1400" dirty="0">
                    <a:solidFill>
                      <a:srgbClr val="C00000"/>
                    </a:solidFill>
                    <a:latin typeface="Songti SC" panose="02010600040101010101" pitchFamily="2" charset="-122"/>
                    <a:ea typeface="Songti SC" panose="02010600040101010101" pitchFamily="2" charset="-122"/>
                  </a:rPr>
                  <a:t>股公司股票的價值減掉買回公司股票所花費的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sz="1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</m:ctrlPr>
                      </m:sSubPr>
                      <m:e>
                        <m:r>
                          <a:rPr kumimoji="1" lang="en-US" altLang="zh-TW" sz="1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  <m:t>𝑃</m:t>
                        </m:r>
                      </m:e>
                      <m:sub>
                        <m:r>
                          <a:rPr kumimoji="1" lang="en-US" altLang="zh-TW" sz="1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  <m:t>1</m:t>
                        </m:r>
                      </m:sub>
                    </m:sSub>
                  </m:oMath>
                </a14:m>
                <a:endParaRPr kumimoji="1" lang="zh-TW" altLang="en-US" sz="1400" dirty="0">
                  <a:solidFill>
                    <a:srgbClr val="C00000"/>
                  </a:solidFill>
                  <a:latin typeface="Songti SC" panose="02010600040101010101" pitchFamily="2" charset="-122"/>
                  <a:ea typeface="Songti SC" panose="02010600040101010101" pitchFamily="2" charset="-122"/>
                </a:endParaRPr>
              </a:p>
            </p:txBody>
          </p:sp>
        </mc:Choice>
        <mc:Fallback xmlns="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F4FF42E2-CE33-4C39-EA6A-BAA08AE13D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0125" y="1428750"/>
                <a:ext cx="1642314" cy="738664"/>
              </a:xfrm>
              <a:prstGeom prst="rect">
                <a:avLst/>
              </a:prstGeom>
              <a:blipFill>
                <a:blip r:embed="rId9"/>
                <a:stretch>
                  <a:fillRect l="-1538" t="-1695" b="-678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字方塊 3">
            <a:extLst>
              <a:ext uri="{FF2B5EF4-FFF2-40B4-BE49-F238E27FC236}">
                <a16:creationId xmlns:a16="http://schemas.microsoft.com/office/drawing/2014/main" id="{C7E7B09A-93C1-8933-F52C-DE8A88CFE4DB}"/>
              </a:ext>
            </a:extLst>
          </p:cNvPr>
          <p:cNvSpPr txBox="1"/>
          <p:nvPr/>
        </p:nvSpPr>
        <p:spPr>
          <a:xfrm>
            <a:off x="3563897" y="5227371"/>
            <a:ext cx="1136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400" dirty="0">
                <a:latin typeface="Songti SC" panose="02010600040101010101" pitchFamily="2" charset="-122"/>
                <a:ea typeface="Songti SC" panose="02010600040101010101" pitchFamily="2" charset="-122"/>
              </a:rPr>
              <a:t>行使</a:t>
            </a:r>
            <a:r>
              <a:rPr lang="en-US" altLang="zh-TW" sz="1400" dirty="0">
                <a:effectLst/>
                <a:latin typeface="Songti SC" panose="02010600040101010101" pitchFamily="2" charset="-122"/>
                <a:ea typeface="Songti SC" panose="02010600040101010101" pitchFamily="2" charset="-122"/>
              </a:rPr>
              <a:t>§ 83(b)</a:t>
            </a:r>
            <a:endParaRPr kumimoji="1" lang="zh-TW" altLang="en-US" sz="1400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6F72202-F500-339B-AEBD-47982DF9FB57}"/>
              </a:ext>
            </a:extLst>
          </p:cNvPr>
          <p:cNvSpPr txBox="1"/>
          <p:nvPr/>
        </p:nvSpPr>
        <p:spPr>
          <a:xfrm>
            <a:off x="3474129" y="5844771"/>
            <a:ext cx="13163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400" dirty="0">
                <a:latin typeface="Songti SC" panose="02010600040101010101" pitchFamily="2" charset="-122"/>
                <a:ea typeface="Songti SC" panose="02010600040101010101" pitchFamily="2" charset="-122"/>
              </a:rPr>
              <a:t>不行使</a:t>
            </a:r>
            <a:r>
              <a:rPr lang="en-US" altLang="zh-TW" sz="1400" dirty="0">
                <a:effectLst/>
                <a:latin typeface="Songti SC" panose="02010600040101010101" pitchFamily="2" charset="-122"/>
                <a:ea typeface="Songti SC" panose="02010600040101010101" pitchFamily="2" charset="-122"/>
              </a:rPr>
              <a:t>§ 83(b)</a:t>
            </a:r>
            <a:endParaRPr kumimoji="1" lang="zh-TW" altLang="en-US" sz="1400" dirty="0"/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4EE44CAC-8A26-D42A-2D7B-090554242511}"/>
              </a:ext>
            </a:extLst>
          </p:cNvPr>
          <p:cNvCxnSpPr/>
          <p:nvPr/>
        </p:nvCxnSpPr>
        <p:spPr>
          <a:xfrm>
            <a:off x="3474129" y="5064404"/>
            <a:ext cx="524315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8693DE70-005A-FA2A-7603-624577D00E7B}"/>
              </a:ext>
            </a:extLst>
          </p:cNvPr>
          <p:cNvCxnSpPr/>
          <p:nvPr/>
        </p:nvCxnSpPr>
        <p:spPr>
          <a:xfrm>
            <a:off x="3481821" y="6310899"/>
            <a:ext cx="524315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7A640F14-5DB8-00D1-DEC1-C252884C0772}"/>
              </a:ext>
            </a:extLst>
          </p:cNvPr>
          <p:cNvSpPr txBox="1"/>
          <p:nvPr/>
        </p:nvSpPr>
        <p:spPr>
          <a:xfrm>
            <a:off x="6522660" y="4698999"/>
            <a:ext cx="9557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400" dirty="0">
                <a:latin typeface="Songti SC" panose="02010600040101010101" pitchFamily="2" charset="-122"/>
                <a:ea typeface="Songti SC" panose="02010600040101010101" pitchFamily="2" charset="-122"/>
              </a:rPr>
              <a:t>Cash Flow</a:t>
            </a:r>
            <a:endParaRPr kumimoji="1" lang="zh-TW" altLang="en-US" sz="1400" dirty="0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2198392A-31AF-D876-7B8D-FC64E1C41E46}"/>
              </a:ext>
            </a:extLst>
          </p:cNvPr>
          <p:cNvSpPr/>
          <p:nvPr/>
        </p:nvSpPr>
        <p:spPr>
          <a:xfrm>
            <a:off x="7694341" y="5189344"/>
            <a:ext cx="817757" cy="380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D98F34F6-7121-5390-6435-2D27FFE8CBAE}"/>
              </a:ext>
            </a:extLst>
          </p:cNvPr>
          <p:cNvSpPr/>
          <p:nvPr/>
        </p:nvSpPr>
        <p:spPr>
          <a:xfrm>
            <a:off x="6888659" y="5805790"/>
            <a:ext cx="817757" cy="380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25540A77-C946-E694-44BE-2801C20A4226}"/>
              </a:ext>
            </a:extLst>
          </p:cNvPr>
          <p:cNvSpPr txBox="1"/>
          <p:nvPr/>
        </p:nvSpPr>
        <p:spPr>
          <a:xfrm>
            <a:off x="8724972" y="5463599"/>
            <a:ext cx="1642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400" dirty="0">
                <a:solidFill>
                  <a:srgbClr val="C00000"/>
                </a:solidFill>
                <a:latin typeface="Songti SC" panose="02010600040101010101" pitchFamily="2" charset="-122"/>
                <a:ea typeface="Songti SC" panose="02010600040101010101" pitchFamily="2" charset="-122"/>
              </a:rPr>
              <a:t>是否行使 </a:t>
            </a:r>
            <a:r>
              <a:rPr kumimoji="1" lang="en-US" altLang="zh-TW" sz="1400" dirty="0">
                <a:solidFill>
                  <a:srgbClr val="C00000"/>
                </a:solidFill>
                <a:latin typeface="Songti SC" panose="02010600040101010101" pitchFamily="2" charset="-122"/>
                <a:ea typeface="Songti SC" panose="02010600040101010101" pitchFamily="2" charset="-122"/>
              </a:rPr>
              <a:t>83(b)</a:t>
            </a:r>
            <a:r>
              <a:rPr kumimoji="1" lang="zh-TW" altLang="en-US" sz="1400" dirty="0">
                <a:solidFill>
                  <a:srgbClr val="C00000"/>
                </a:solidFill>
                <a:latin typeface="Songti SC" panose="02010600040101010101" pitchFamily="2" charset="-122"/>
                <a:ea typeface="Songti SC" panose="02010600040101010101" pitchFamily="2" charset="-122"/>
              </a:rPr>
              <a:t>對於雇主沒有影響</a:t>
            </a:r>
          </a:p>
        </p:txBody>
      </p:sp>
    </p:spTree>
    <p:extLst>
      <p:ext uri="{BB962C8B-B14F-4D97-AF65-F5344CB8AC3E}">
        <p14:creationId xmlns:p14="http://schemas.microsoft.com/office/powerpoint/2010/main" val="2387402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8243BA-90A6-D612-D712-AC46E24EA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>
                <a:latin typeface="Songti SC" panose="02010600040101010101" pitchFamily="2" charset="-122"/>
                <a:ea typeface="Songti SC" panose="02010600040101010101" pitchFamily="2" charset="-122"/>
              </a:rPr>
              <a:t>是否行使 </a:t>
            </a:r>
            <a:r>
              <a:rPr lang="en-US" altLang="zh-TW" dirty="0">
                <a:effectLst/>
                <a:latin typeface="Songti SC" panose="02010600040101010101" pitchFamily="2" charset="-122"/>
                <a:ea typeface="Songti SC" panose="02010600040101010101" pitchFamily="2" charset="-122"/>
              </a:rPr>
              <a:t>§ </a:t>
            </a:r>
            <a:r>
              <a:rPr kumimoji="1" lang="en-US" altLang="zh-TW" dirty="0">
                <a:latin typeface="Songti SC" panose="02010600040101010101" pitchFamily="2" charset="-122"/>
                <a:ea typeface="Songti SC" panose="02010600040101010101" pitchFamily="2" charset="-122"/>
              </a:rPr>
              <a:t>83(b) </a:t>
            </a:r>
            <a:r>
              <a:rPr kumimoji="1" lang="zh-TW" altLang="en-US" dirty="0">
                <a:latin typeface="Songti SC" panose="02010600040101010101" pitchFamily="2" charset="-122"/>
                <a:ea typeface="Songti SC" panose="02010600040101010101" pitchFamily="2" charset="-122"/>
              </a:rPr>
              <a:t>對員工的影響</a:t>
            </a:r>
          </a:p>
        </p:txBody>
      </p:sp>
      <p:cxnSp>
        <p:nvCxnSpPr>
          <p:cNvPr id="5" name="直線箭頭接點 4">
            <a:extLst>
              <a:ext uri="{FF2B5EF4-FFF2-40B4-BE49-F238E27FC236}">
                <a16:creationId xmlns:a16="http://schemas.microsoft.com/office/drawing/2014/main" id="{6B5F58BA-468F-152C-88E2-B58DB38410A3}"/>
              </a:ext>
            </a:extLst>
          </p:cNvPr>
          <p:cNvCxnSpPr/>
          <p:nvPr/>
        </p:nvCxnSpPr>
        <p:spPr>
          <a:xfrm>
            <a:off x="2316335" y="2658941"/>
            <a:ext cx="562554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E423E2D5-C463-553F-F5CF-B653616C0633}"/>
              </a:ext>
            </a:extLst>
          </p:cNvPr>
          <p:cNvCxnSpPr>
            <a:cxnSpLocks/>
          </p:cNvCxnSpPr>
          <p:nvPr/>
        </p:nvCxnSpPr>
        <p:spPr>
          <a:xfrm>
            <a:off x="3074020" y="2530426"/>
            <a:ext cx="0" cy="26049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E4A08B00-BEC7-0CE3-55AF-FC647DCCA9E1}"/>
              </a:ext>
            </a:extLst>
          </p:cNvPr>
          <p:cNvCxnSpPr>
            <a:cxnSpLocks/>
          </p:cNvCxnSpPr>
          <p:nvPr/>
        </p:nvCxnSpPr>
        <p:spPr>
          <a:xfrm>
            <a:off x="6811283" y="2520638"/>
            <a:ext cx="0" cy="26049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13EFE83A-93B3-016A-0807-F84DB368C683}"/>
                  </a:ext>
                </a:extLst>
              </p:cNvPr>
              <p:cNvSpPr txBox="1"/>
              <p:nvPr/>
            </p:nvSpPr>
            <p:spPr>
              <a:xfrm>
                <a:off x="1009852" y="5266867"/>
                <a:ext cx="1767472" cy="12624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TW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1" lang="en-US" altLang="zh-TW" sz="14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kumimoji="1" lang="en-US" altLang="zh-TW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zh-TW" sz="14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kumimoji="1" lang="zh-TW" altLang="en-US" sz="1400" b="0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 </a:t>
                </a:r>
                <a:r>
                  <a:rPr kumimoji="1" lang="zh-TW" altLang="en-US" sz="1400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員工個人</a:t>
                </a:r>
                <a:r>
                  <a:rPr kumimoji="1" lang="zh-TW" altLang="en-US" sz="1400" b="0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所得稅率</a:t>
                </a:r>
                <a:endParaRPr kumimoji="1" lang="en-US" altLang="zh-TW" sz="1400" b="0" dirty="0">
                  <a:latin typeface="Songti SC" panose="02010600040101010101" pitchFamily="2" charset="-122"/>
                  <a:ea typeface="Songti SC" panose="02010600040101010101" pitchFamily="2" charset="-122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TW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1" lang="en-US" altLang="zh-TW" sz="1400" b="0" i="1" smtClean="0">
                            <a:latin typeface="Cambria Math" panose="02040503050406030204" pitchFamily="18" charset="0"/>
                          </a:rPr>
                          <m:t>𝐶𝐺</m:t>
                        </m:r>
                      </m:sub>
                    </m:sSub>
                  </m:oMath>
                </a14:m>
                <a:r>
                  <a:rPr kumimoji="1" lang="en-US" altLang="zh-TW" sz="1400" b="0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: </a:t>
                </a:r>
                <a:r>
                  <a:rPr kumimoji="1" lang="zh-TW" altLang="en-US" sz="1400" b="0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員工資本利得稅率</a:t>
                </a:r>
                <a:endParaRPr kumimoji="1" lang="en-US" altLang="zh-TW" sz="1400" b="0" dirty="0">
                  <a:latin typeface="Songti SC" panose="02010600040101010101" pitchFamily="2" charset="-122"/>
                  <a:ea typeface="Songti SC" panose="02010600040101010101" pitchFamily="2" charset="-122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TW" sz="1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kumimoji="1" lang="en-US" altLang="zh-TW" sz="1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kumimoji="1" lang="en-US" altLang="zh-TW" sz="1400" b="0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: </a:t>
                </a:r>
                <a:r>
                  <a:rPr kumimoji="1" lang="zh-TW" altLang="en-US" sz="1400" b="0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授予日股價</a:t>
                </a:r>
                <a:endParaRPr kumimoji="1" lang="en-US" altLang="zh-TW" sz="1400" b="0" dirty="0">
                  <a:latin typeface="Songti SC" panose="02010600040101010101" pitchFamily="2" charset="-122"/>
                  <a:ea typeface="Songti SC" panose="02010600040101010101" pitchFamily="2" charset="-122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TW" sz="1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kumimoji="1" lang="en-US" altLang="zh-TW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zh-TW" sz="1400" b="0" i="1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kumimoji="1" lang="zh-TW" altLang="en-US" sz="1400" b="0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閉鎖期結束日股價</a:t>
                </a:r>
                <a:endParaRPr kumimoji="1" lang="en-US" altLang="zh-TW" sz="1400" b="0" dirty="0">
                  <a:latin typeface="Songti SC" panose="02010600040101010101" pitchFamily="2" charset="-122"/>
                  <a:ea typeface="Songti SC" panose="02010600040101010101" pitchFamily="2" charset="-122"/>
                </a:endParaRPr>
              </a:p>
            </p:txBody>
          </p:sp>
        </mc:Choice>
        <mc:Fallback xmlns="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13EFE83A-93B3-016A-0807-F84DB368C6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852" y="5266867"/>
                <a:ext cx="1767472" cy="1262461"/>
              </a:xfrm>
              <a:prstGeom prst="rect">
                <a:avLst/>
              </a:prstGeom>
              <a:blipFill>
                <a:blip r:embed="rId2"/>
                <a:stretch>
                  <a:fillRect l="-3571" r="-5714" b="-792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文字方塊 14">
            <a:extLst>
              <a:ext uri="{FF2B5EF4-FFF2-40B4-BE49-F238E27FC236}">
                <a16:creationId xmlns:a16="http://schemas.microsoft.com/office/drawing/2014/main" id="{246E2A44-8303-D25E-0475-78F736F892C0}"/>
              </a:ext>
            </a:extLst>
          </p:cNvPr>
          <p:cNvSpPr txBox="1"/>
          <p:nvPr/>
        </p:nvSpPr>
        <p:spPr>
          <a:xfrm>
            <a:off x="2673910" y="2834441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latin typeface="Songti SC" panose="02010600040101010101" pitchFamily="2" charset="-122"/>
                <a:ea typeface="Songti SC" panose="02010600040101010101" pitchFamily="2" charset="-122"/>
              </a:rPr>
              <a:t>授予日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0699DF52-7EC7-6672-5E7D-CF1502F5BCFC}"/>
              </a:ext>
            </a:extLst>
          </p:cNvPr>
          <p:cNvSpPr txBox="1"/>
          <p:nvPr/>
        </p:nvSpPr>
        <p:spPr>
          <a:xfrm>
            <a:off x="6103397" y="2834279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latin typeface="Songti SC" panose="02010600040101010101" pitchFamily="2" charset="-122"/>
                <a:ea typeface="Songti SC" panose="02010600040101010101" pitchFamily="2" charset="-122"/>
              </a:rPr>
              <a:t>閉鎖期結束日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2864CBC7-4201-BFC1-A927-72F58D84051A}"/>
                  </a:ext>
                </a:extLst>
              </p:cNvPr>
              <p:cNvSpPr txBox="1"/>
              <p:nvPr/>
            </p:nvSpPr>
            <p:spPr>
              <a:xfrm>
                <a:off x="6012955" y="2178198"/>
                <a:ext cx="17789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kumimoji="1"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TW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kumimoji="1" lang="en-US" altLang="zh-TW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𝐶𝐺</m:t>
                          </m:r>
                        </m:sub>
                      </m:sSub>
                      <m:d>
                        <m:d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TW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kumimoji="1"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kumimoji="1"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TW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kumimoji="1" lang="en-US" altLang="zh-TW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kumimoji="1" lang="zh-TW" altLang="en-US" dirty="0"/>
              </a:p>
            </p:txBody>
          </p:sp>
        </mc:Choice>
        <mc:Fallback xmlns="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2864CBC7-4201-BFC1-A927-72F58D8405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955" y="2178198"/>
                <a:ext cx="1778949" cy="276999"/>
              </a:xfrm>
              <a:prstGeom prst="rect">
                <a:avLst/>
              </a:prstGeom>
              <a:blipFill>
                <a:blip r:embed="rId3"/>
                <a:stretch>
                  <a:fillRect l="-2837" b="-130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箭頭接點 19">
            <a:extLst>
              <a:ext uri="{FF2B5EF4-FFF2-40B4-BE49-F238E27FC236}">
                <a16:creationId xmlns:a16="http://schemas.microsoft.com/office/drawing/2014/main" id="{7FA5DE7D-3C20-2C65-43C7-E3A8553AFDB2}"/>
              </a:ext>
            </a:extLst>
          </p:cNvPr>
          <p:cNvCxnSpPr/>
          <p:nvPr/>
        </p:nvCxnSpPr>
        <p:spPr>
          <a:xfrm>
            <a:off x="2316335" y="4148733"/>
            <a:ext cx="562554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416ABE43-822A-3918-1FBD-4A1024947E87}"/>
              </a:ext>
            </a:extLst>
          </p:cNvPr>
          <p:cNvCxnSpPr>
            <a:cxnSpLocks/>
          </p:cNvCxnSpPr>
          <p:nvPr/>
        </p:nvCxnSpPr>
        <p:spPr>
          <a:xfrm>
            <a:off x="3074020" y="4020218"/>
            <a:ext cx="0" cy="26049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F9424C91-63E1-E2DB-11AA-232A996F6599}"/>
              </a:ext>
            </a:extLst>
          </p:cNvPr>
          <p:cNvCxnSpPr>
            <a:cxnSpLocks/>
          </p:cNvCxnSpPr>
          <p:nvPr/>
        </p:nvCxnSpPr>
        <p:spPr>
          <a:xfrm>
            <a:off x="6811283" y="4010430"/>
            <a:ext cx="0" cy="26049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E92073BF-EDC9-4F55-E6CA-556A563A4F5D}"/>
              </a:ext>
            </a:extLst>
          </p:cNvPr>
          <p:cNvSpPr txBox="1"/>
          <p:nvPr/>
        </p:nvSpPr>
        <p:spPr>
          <a:xfrm>
            <a:off x="2673910" y="4324233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latin typeface="Songti SC" panose="02010600040101010101" pitchFamily="2" charset="-122"/>
                <a:ea typeface="Songti SC" panose="02010600040101010101" pitchFamily="2" charset="-122"/>
              </a:rPr>
              <a:t>授予日</a:t>
            </a: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02176043-61A5-92DF-53A1-FA90E18A764E}"/>
              </a:ext>
            </a:extLst>
          </p:cNvPr>
          <p:cNvSpPr txBox="1"/>
          <p:nvPr/>
        </p:nvSpPr>
        <p:spPr>
          <a:xfrm>
            <a:off x="6103397" y="4324071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latin typeface="Songti SC" panose="02010600040101010101" pitchFamily="2" charset="-122"/>
                <a:ea typeface="Songti SC" panose="02010600040101010101" pitchFamily="2" charset="-122"/>
              </a:rPr>
              <a:t>閉鎖期結束日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F023E3BA-2261-7EE1-E0F2-D84CF290BE18}"/>
                  </a:ext>
                </a:extLst>
              </p:cNvPr>
              <p:cNvSpPr txBox="1"/>
              <p:nvPr/>
            </p:nvSpPr>
            <p:spPr>
              <a:xfrm>
                <a:off x="5588416" y="3701790"/>
                <a:ext cx="24457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sSub>
                        <m:sSubPr>
                          <m:ctrlPr>
                            <a:rPr kumimoji="1"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kumimoji="1"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1" lang="en-US" altLang="zh-TW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kumimoji="1"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sSub>
                        <m:sSub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1" lang="zh-TW" altLang="en-US" dirty="0"/>
              </a:p>
            </p:txBody>
          </p:sp>
        </mc:Choice>
        <mc:Fallback xmlns=""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F023E3BA-2261-7EE1-E0F2-D84CF290BE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8416" y="3701790"/>
                <a:ext cx="2445734" cy="276999"/>
              </a:xfrm>
              <a:prstGeom prst="rect">
                <a:avLst/>
              </a:prstGeom>
              <a:blipFill>
                <a:blip r:embed="rId4"/>
                <a:stretch>
                  <a:fillRect l="-518" b="-130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文字方塊 26">
                <a:extLst>
                  <a:ext uri="{FF2B5EF4-FFF2-40B4-BE49-F238E27FC236}">
                    <a16:creationId xmlns:a16="http://schemas.microsoft.com/office/drawing/2014/main" id="{F5E51056-20E2-2BC7-A9EC-305B2147E067}"/>
                  </a:ext>
                </a:extLst>
              </p:cNvPr>
              <p:cNvSpPr txBox="1"/>
              <p:nvPr/>
            </p:nvSpPr>
            <p:spPr>
              <a:xfrm>
                <a:off x="4960781" y="6047234"/>
                <a:ext cx="4250118" cy="2807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zh-TW" sz="1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zh-TW" sz="1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kumimoji="1" lang="en-US" altLang="zh-TW" sz="1200" b="0" i="1" smtClean="0">
                              <a:latin typeface="Cambria Math" panose="02040503050406030204" pitchFamily="18" charset="0"/>
                            </a:rPr>
                            <m:t>𝐸𝑅</m:t>
                          </m:r>
                        </m:sub>
                        <m:sup>
                          <m:r>
                            <a:rPr kumimoji="1" lang="en-US" altLang="zh-TW" sz="1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kumimoji="1" lang="en-US" altLang="zh-TW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zh-TW" sz="1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</m:sSubSup>
                      <m:r>
                        <a:rPr kumimoji="1" lang="en-US" altLang="zh-TW" sz="1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sSub>
                        <m:sSubPr>
                          <m:ctrlP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kumimoji="1" lang="en-US" altLang="zh-TW" sz="12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kumimoji="1" lang="en-US" altLang="zh-TW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zh-TW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kumimoji="1" lang="en-US" altLang="zh-TW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TW" sz="1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kumimoji="1" lang="en-US" altLang="zh-TW" sz="12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1" lang="en-US" altLang="zh-TW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kumimoji="1" lang="en-US" altLang="zh-TW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zh-TW" sz="1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kumimoji="1" lang="en-US" altLang="zh-TW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TW" sz="1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kumimoji="1" lang="en-US" altLang="zh-TW" sz="12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1" lang="en-US" altLang="zh-TW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d>
                        <m:dPr>
                          <m:ctrlP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</m:oMath>
                  </m:oMathPara>
                </a14:m>
                <a:endParaRPr kumimoji="1" lang="zh-TW" altLang="en-US" sz="1200" dirty="0"/>
              </a:p>
            </p:txBody>
          </p:sp>
        </mc:Choice>
        <mc:Fallback xmlns="">
          <p:sp>
            <p:nvSpPr>
              <p:cNvPr id="27" name="文字方塊 26">
                <a:extLst>
                  <a:ext uri="{FF2B5EF4-FFF2-40B4-BE49-F238E27FC236}">
                    <a16:creationId xmlns:a16="http://schemas.microsoft.com/office/drawing/2014/main" id="{F5E51056-20E2-2BC7-A9EC-305B2147E0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0781" y="6047234"/>
                <a:ext cx="4250118" cy="2807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文字方塊 27">
                <a:extLst>
                  <a:ext uri="{FF2B5EF4-FFF2-40B4-BE49-F238E27FC236}">
                    <a16:creationId xmlns:a16="http://schemas.microsoft.com/office/drawing/2014/main" id="{F9E54464-3C6A-6694-94DA-7996BF31A5D7}"/>
                  </a:ext>
                </a:extLst>
              </p:cNvPr>
              <p:cNvSpPr txBox="1"/>
              <p:nvPr/>
            </p:nvSpPr>
            <p:spPr>
              <a:xfrm>
                <a:off x="5217601" y="5425007"/>
                <a:ext cx="3736478" cy="279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zh-TW" sz="1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kumimoji="1" lang="en-US" altLang="zh-TW" sz="1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  <m:sup>
                          <m:r>
                            <a:rPr kumimoji="1" lang="en-US" altLang="zh-TW" sz="1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p>
                      </m:sSubSup>
                      <m:r>
                        <a:rPr kumimoji="1" lang="en-US" altLang="zh-TW" sz="1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kumimoji="1" lang="en-US" altLang="zh-TW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TW" sz="12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kumimoji="1" lang="en-US" altLang="zh-TW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𝐶𝐺</m:t>
                          </m:r>
                        </m:sub>
                      </m:sSub>
                      <m:d>
                        <m:dPr>
                          <m:ctrlP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zh-TW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TW" sz="12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kumimoji="1" lang="en-US" altLang="zh-TW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kumimoji="1" lang="en-US" altLang="zh-TW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kumimoji="1" lang="en-US" altLang="zh-TW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TW" sz="12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kumimoji="1" lang="en-US" altLang="zh-TW" sz="1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kumimoji="1" lang="en-US" altLang="zh-TW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kumimoji="1" lang="en-US" altLang="zh-TW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zh-TW" sz="1200" b="0" i="1" smtClean="0">
                              <a:latin typeface="Cambria Math" panose="02040503050406030204" pitchFamily="18" charset="0"/>
                            </a:rPr>
                            <m:t>1 −</m:t>
                          </m:r>
                          <m:sSub>
                            <m:sSubPr>
                              <m:ctrlPr>
                                <a:rPr kumimoji="1" lang="en-US" altLang="zh-TW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TW" sz="1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kumimoji="1" lang="en-US" altLang="zh-TW" sz="1200" i="1">
                                  <a:latin typeface="Cambria Math" panose="02040503050406030204" pitchFamily="18" charset="0"/>
                                </a:rPr>
                                <m:t>𝐶𝐺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kumimoji="1" lang="en-US" altLang="zh-TW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sz="1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TW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1" lang="en-US" altLang="zh-TW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1" lang="en-US" altLang="zh-TW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sz="1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TW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kumimoji="1" lang="en-US" altLang="zh-TW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sz="1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kumimoji="1" lang="en-US" altLang="zh-TW" sz="1200" b="0" i="1" smtClean="0">
                              <a:latin typeface="Cambria Math" panose="02040503050406030204" pitchFamily="18" charset="0"/>
                            </a:rPr>
                            <m:t>𝐶𝐺</m:t>
                          </m:r>
                        </m:sub>
                      </m:sSub>
                    </m:oMath>
                  </m:oMathPara>
                </a14:m>
                <a:endParaRPr kumimoji="1" lang="zh-TW" altLang="en-US" sz="1200" dirty="0"/>
              </a:p>
            </p:txBody>
          </p:sp>
        </mc:Choice>
        <mc:Fallback xmlns="">
          <p:sp>
            <p:nvSpPr>
              <p:cNvPr id="28" name="文字方塊 27">
                <a:extLst>
                  <a:ext uri="{FF2B5EF4-FFF2-40B4-BE49-F238E27FC236}">
                    <a16:creationId xmlns:a16="http://schemas.microsoft.com/office/drawing/2014/main" id="{F9E54464-3C6A-6694-94DA-7996BF31A5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7601" y="5425007"/>
                <a:ext cx="3736478" cy="279820"/>
              </a:xfrm>
              <a:prstGeom prst="rect">
                <a:avLst/>
              </a:prstGeom>
              <a:blipFill>
                <a:blip r:embed="rId6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文字方塊 28">
            <a:extLst>
              <a:ext uri="{FF2B5EF4-FFF2-40B4-BE49-F238E27FC236}">
                <a16:creationId xmlns:a16="http://schemas.microsoft.com/office/drawing/2014/main" id="{D92432E6-BA13-FD68-1C3C-B84A82789BCC}"/>
              </a:ext>
            </a:extLst>
          </p:cNvPr>
          <p:cNvSpPr txBox="1"/>
          <p:nvPr/>
        </p:nvSpPr>
        <p:spPr>
          <a:xfrm>
            <a:off x="838200" y="2530426"/>
            <a:ext cx="12698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latin typeface="Songti SC" panose="02010600040101010101" pitchFamily="2" charset="-122"/>
                <a:ea typeface="Songti SC" panose="02010600040101010101" pitchFamily="2" charset="-122"/>
              </a:rPr>
              <a:t>行使</a:t>
            </a:r>
            <a:r>
              <a:rPr lang="en-US" altLang="zh-TW" sz="1600" dirty="0">
                <a:effectLst/>
                <a:latin typeface="Songti SC" panose="02010600040101010101" pitchFamily="2" charset="-122"/>
                <a:ea typeface="Songti SC" panose="02010600040101010101" pitchFamily="2" charset="-122"/>
              </a:rPr>
              <a:t>§ 83(b)</a:t>
            </a:r>
            <a:endParaRPr kumimoji="1" lang="zh-TW" altLang="en-US" sz="1600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1CE99F7B-70E5-1938-D65B-0B02CAA46F33}"/>
              </a:ext>
            </a:extLst>
          </p:cNvPr>
          <p:cNvSpPr txBox="1"/>
          <p:nvPr/>
        </p:nvSpPr>
        <p:spPr>
          <a:xfrm>
            <a:off x="838200" y="4020218"/>
            <a:ext cx="14750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latin typeface="Songti SC" panose="02010600040101010101" pitchFamily="2" charset="-122"/>
                <a:ea typeface="Songti SC" panose="02010600040101010101" pitchFamily="2" charset="-122"/>
              </a:rPr>
              <a:t>不行使</a:t>
            </a:r>
            <a:r>
              <a:rPr lang="en-US" altLang="zh-TW" sz="1600" dirty="0">
                <a:effectLst/>
                <a:latin typeface="Songti SC" panose="02010600040101010101" pitchFamily="2" charset="-122"/>
                <a:ea typeface="Songti SC" panose="02010600040101010101" pitchFamily="2" charset="-122"/>
              </a:rPr>
              <a:t>§ 83(b)</a:t>
            </a:r>
            <a:endParaRPr kumimoji="1" lang="zh-TW" altLang="en-US" sz="1600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2BDD7FDD-6993-7053-167D-3591AFB83269}"/>
              </a:ext>
            </a:extLst>
          </p:cNvPr>
          <p:cNvSpPr txBox="1"/>
          <p:nvPr/>
        </p:nvSpPr>
        <p:spPr>
          <a:xfrm>
            <a:off x="2165908" y="1859154"/>
            <a:ext cx="18162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400" dirty="0">
                <a:solidFill>
                  <a:srgbClr val="C00000"/>
                </a:solidFill>
                <a:latin typeface="Songti SC" panose="02010600040101010101" pitchFamily="2" charset="-122"/>
                <a:ea typeface="Songti SC" panose="02010600040101010101" pitchFamily="2" charset="-122"/>
              </a:rPr>
              <a:t>授予日付出的所得稅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B59383AF-4253-5AAB-C56F-F089C6289558}"/>
                  </a:ext>
                </a:extLst>
              </p:cNvPr>
              <p:cNvSpPr txBox="1"/>
              <p:nvPr/>
            </p:nvSpPr>
            <p:spPr>
              <a:xfrm>
                <a:off x="2743191" y="2211062"/>
                <a:ext cx="6616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TW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sSub>
                        <m:sSub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kumimoji="1" lang="zh-TW" altLang="en-US" dirty="0"/>
              </a:p>
            </p:txBody>
          </p:sp>
        </mc:Choice>
        <mc:Fallback xmlns="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B59383AF-4253-5AAB-C56F-F089C62895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191" y="2211062"/>
                <a:ext cx="661655" cy="276999"/>
              </a:xfrm>
              <a:prstGeom prst="rect">
                <a:avLst/>
              </a:prstGeom>
              <a:blipFill>
                <a:blip r:embed="rId7"/>
                <a:stretch>
                  <a:fillRect l="-1887" r="-1887" b="-1818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12475440-399E-D96F-B144-9436377A880C}"/>
                  </a:ext>
                </a:extLst>
              </p:cNvPr>
              <p:cNvSpPr txBox="1"/>
              <p:nvPr/>
            </p:nvSpPr>
            <p:spPr>
              <a:xfrm>
                <a:off x="2743190" y="3701790"/>
                <a:ext cx="6616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TW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sSub>
                        <m:sSub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kumimoji="1" lang="zh-TW" altLang="en-US" dirty="0"/>
              </a:p>
            </p:txBody>
          </p:sp>
        </mc:Choice>
        <mc:Fallback xmlns="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12475440-399E-D96F-B144-9436377A8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190" y="3701790"/>
                <a:ext cx="661655" cy="276999"/>
              </a:xfrm>
              <a:prstGeom prst="rect">
                <a:avLst/>
              </a:prstGeom>
              <a:blipFill>
                <a:blip r:embed="rId8"/>
                <a:stretch>
                  <a:fillRect l="-1887" r="-1887" b="-130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字方塊 5">
            <a:extLst>
              <a:ext uri="{FF2B5EF4-FFF2-40B4-BE49-F238E27FC236}">
                <a16:creationId xmlns:a16="http://schemas.microsoft.com/office/drawing/2014/main" id="{EA3C6D45-6ADC-E21B-EB7F-CC1FF0E411EC}"/>
              </a:ext>
            </a:extLst>
          </p:cNvPr>
          <p:cNvSpPr txBox="1"/>
          <p:nvPr/>
        </p:nvSpPr>
        <p:spPr>
          <a:xfrm>
            <a:off x="2165908" y="3429000"/>
            <a:ext cx="18162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400" dirty="0">
                <a:solidFill>
                  <a:srgbClr val="C00000"/>
                </a:solidFill>
                <a:latin typeface="Songti SC" panose="02010600040101010101" pitchFamily="2" charset="-122"/>
                <a:ea typeface="Songti SC" panose="02010600040101010101" pitchFamily="2" charset="-122"/>
              </a:rPr>
              <a:t>授予日存錢在銀行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4FD00AF9-97AC-FE15-1F2B-41D5CEAA0ED0}"/>
              </a:ext>
            </a:extLst>
          </p:cNvPr>
          <p:cNvSpPr txBox="1"/>
          <p:nvPr/>
        </p:nvSpPr>
        <p:spPr>
          <a:xfrm>
            <a:off x="3563897" y="5429834"/>
            <a:ext cx="1136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400" dirty="0">
                <a:latin typeface="Songti SC" panose="02010600040101010101" pitchFamily="2" charset="-122"/>
                <a:ea typeface="Songti SC" panose="02010600040101010101" pitchFamily="2" charset="-122"/>
              </a:rPr>
              <a:t>行使</a:t>
            </a:r>
            <a:r>
              <a:rPr lang="en-US" altLang="zh-TW" sz="1400" dirty="0">
                <a:effectLst/>
                <a:latin typeface="Songti SC" panose="02010600040101010101" pitchFamily="2" charset="-122"/>
                <a:ea typeface="Songti SC" panose="02010600040101010101" pitchFamily="2" charset="-122"/>
              </a:rPr>
              <a:t>§ 83(b)</a:t>
            </a:r>
            <a:endParaRPr kumimoji="1" lang="zh-TW" altLang="en-US" sz="1400" dirty="0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41630874-B646-EEC7-CC73-C6531071676A}"/>
              </a:ext>
            </a:extLst>
          </p:cNvPr>
          <p:cNvSpPr txBox="1"/>
          <p:nvPr/>
        </p:nvSpPr>
        <p:spPr>
          <a:xfrm>
            <a:off x="3474129" y="6047234"/>
            <a:ext cx="13163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400" dirty="0">
                <a:latin typeface="Songti SC" panose="02010600040101010101" pitchFamily="2" charset="-122"/>
                <a:ea typeface="Songti SC" panose="02010600040101010101" pitchFamily="2" charset="-122"/>
              </a:rPr>
              <a:t>不行使</a:t>
            </a:r>
            <a:r>
              <a:rPr lang="en-US" altLang="zh-TW" sz="1400" dirty="0">
                <a:effectLst/>
                <a:latin typeface="Songti SC" panose="02010600040101010101" pitchFamily="2" charset="-122"/>
                <a:ea typeface="Songti SC" panose="02010600040101010101" pitchFamily="2" charset="-122"/>
              </a:rPr>
              <a:t>§ 83(b)</a:t>
            </a:r>
            <a:endParaRPr kumimoji="1" lang="zh-TW" altLang="en-US" sz="1400" dirty="0"/>
          </a:p>
        </p:txBody>
      </p: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88FD0F5C-739D-030B-2FC0-C9004FA90C4F}"/>
              </a:ext>
            </a:extLst>
          </p:cNvPr>
          <p:cNvCxnSpPr>
            <a:cxnSpLocks/>
          </p:cNvCxnSpPr>
          <p:nvPr/>
        </p:nvCxnSpPr>
        <p:spPr>
          <a:xfrm>
            <a:off x="3474129" y="5266867"/>
            <a:ext cx="576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AE5DD1AB-D52A-4646-BE7C-C945C81BDCE3}"/>
              </a:ext>
            </a:extLst>
          </p:cNvPr>
          <p:cNvCxnSpPr>
            <a:cxnSpLocks/>
          </p:cNvCxnSpPr>
          <p:nvPr/>
        </p:nvCxnSpPr>
        <p:spPr>
          <a:xfrm>
            <a:off x="3474129" y="6488978"/>
            <a:ext cx="576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C9EB7AEA-40E3-E6DC-A05B-91D97C2BC50D}"/>
              </a:ext>
            </a:extLst>
          </p:cNvPr>
          <p:cNvSpPr txBox="1"/>
          <p:nvPr/>
        </p:nvSpPr>
        <p:spPr>
          <a:xfrm>
            <a:off x="6522660" y="4901462"/>
            <a:ext cx="9557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400" dirty="0">
                <a:latin typeface="Songti SC" panose="02010600040101010101" pitchFamily="2" charset="-122"/>
                <a:ea typeface="Songti SC" panose="02010600040101010101" pitchFamily="2" charset="-122"/>
              </a:rPr>
              <a:t>Cash Flow</a:t>
            </a:r>
            <a:endParaRPr kumimoji="1" lang="zh-TW" altLang="en-US" sz="1400" dirty="0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53807DB2-050C-4E07-A7AF-947935FF8F2C}"/>
              </a:ext>
            </a:extLst>
          </p:cNvPr>
          <p:cNvSpPr/>
          <p:nvPr/>
        </p:nvSpPr>
        <p:spPr>
          <a:xfrm>
            <a:off x="7044033" y="5448076"/>
            <a:ext cx="1387365" cy="253340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792E0FFA-EAB8-5575-2983-E5816342F7A3}"/>
              </a:ext>
            </a:extLst>
          </p:cNvPr>
          <p:cNvSpPr/>
          <p:nvPr/>
        </p:nvSpPr>
        <p:spPr>
          <a:xfrm>
            <a:off x="7340467" y="6060923"/>
            <a:ext cx="1658490" cy="253340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02277587"/>
      </p:ext>
    </p:extLst>
  </p:cSld>
  <p:clrMapOvr>
    <a:masterClrMapping/>
  </p:clrMapOvr>
</p:sld>
</file>

<file path=ppt/theme/theme1.xml><?xml version="1.0" encoding="utf-8"?>
<a:theme xmlns:a="http://schemas.openxmlformats.org/drawingml/2006/main" name="裁剪">
  <a:themeElements>
    <a:clrScheme name="橙紅色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裁剪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裁剪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{17774792-2221-5C41-861C-380D4AA130B4}tf10001072</Template>
  <TotalTime>1841</TotalTime>
  <Words>407</Words>
  <Application>Microsoft Macintosh PowerPoint</Application>
  <PresentationFormat>寬螢幕</PresentationFormat>
  <Paragraphs>85</Paragraphs>
  <Slides>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Songti SC</vt:lpstr>
      <vt:lpstr>Calibri</vt:lpstr>
      <vt:lpstr>Cambria Math</vt:lpstr>
      <vt:lpstr>Franklin Gothic Book</vt:lpstr>
      <vt:lpstr>裁剪</vt:lpstr>
      <vt:lpstr>Section 83(b) Election for Restricted Stock: A Joint Tax Perspective</vt:lpstr>
      <vt:lpstr>比較 § 83(a) 與 § 83(b) </vt:lpstr>
      <vt:lpstr>論文假設</vt:lpstr>
      <vt:lpstr>是否行使 § 83(b) 對雇主的影響</vt:lpstr>
      <vt:lpstr>是否行使 § 83(b) 對員工的影響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83(b) Election for Restricted Stock: A Joint Tax Perspect</dc:title>
  <dc:creator>Chung Fei Yu</dc:creator>
  <cp:lastModifiedBy>Chung Fei Yu</cp:lastModifiedBy>
  <cp:revision>26</cp:revision>
  <dcterms:created xsi:type="dcterms:W3CDTF">2023-03-27T11:05:32Z</dcterms:created>
  <dcterms:modified xsi:type="dcterms:W3CDTF">2023-04-25T07:48:02Z</dcterms:modified>
</cp:coreProperties>
</file>